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1.jpg" ContentType="image/jpg"/>
  <Override PartName="/ppt/media/image36.jpg" ContentType="image/jpg"/>
  <Override PartName="/ppt/media/image40.jpg" ContentType="image/jpg"/>
  <Override PartName="/ppt/media/image41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341" r:id="rId2"/>
    <p:sldId id="345" r:id="rId3"/>
    <p:sldId id="333" r:id="rId4"/>
    <p:sldId id="346" r:id="rId5"/>
    <p:sldId id="344" r:id="rId6"/>
    <p:sldId id="348" r:id="rId7"/>
    <p:sldId id="282" r:id="rId8"/>
    <p:sldId id="335" r:id="rId9"/>
    <p:sldId id="258" r:id="rId10"/>
    <p:sldId id="259" r:id="rId11"/>
    <p:sldId id="260" r:id="rId12"/>
    <p:sldId id="261" r:id="rId13"/>
    <p:sldId id="336" r:id="rId14"/>
    <p:sldId id="257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6" r:id="rId29"/>
    <p:sldId id="337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7" r:id="rId41"/>
    <p:sldId id="299" r:id="rId42"/>
    <p:sldId id="300" r:id="rId43"/>
    <p:sldId id="302" r:id="rId44"/>
    <p:sldId id="338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40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43" r:id="rId73"/>
    <p:sldId id="278" r:id="rId74"/>
    <p:sldId id="279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10" d="100"/>
          <a:sy n="110" d="100"/>
        </p:scale>
        <p:origin x="-252" y="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609DB-F6FB-457E-B6E2-4AB704C09B91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FC038-794C-4C64-BB2D-A311C5F5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0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FC038-794C-4C64-BB2D-A311C5F5F0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61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101b8addbd4_2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101b8addbd4_2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E27D-4088-4075-824D-FC17F27B39C7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DE34-E413-4777-BC52-70CED282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58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E27D-4088-4075-824D-FC17F27B39C7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DE34-E413-4777-BC52-70CED282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97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E27D-4088-4075-824D-FC17F27B39C7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DE34-E413-4777-BC52-70CED282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39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132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2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8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E27D-4088-4075-824D-FC17F27B39C7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DE34-E413-4777-BC52-70CED282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68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E27D-4088-4075-824D-FC17F27B39C7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DE34-E413-4777-BC52-70CED282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90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E27D-4088-4075-824D-FC17F27B39C7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DE34-E413-4777-BC52-70CED282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79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E27D-4088-4075-824D-FC17F27B39C7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DE34-E413-4777-BC52-70CED282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5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E27D-4088-4075-824D-FC17F27B39C7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DE34-E413-4777-BC52-70CED282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4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E27D-4088-4075-824D-FC17F27B39C7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DE34-E413-4777-BC52-70CED282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1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E27D-4088-4075-824D-FC17F27B39C7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DE34-E413-4777-BC52-70CED282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E27D-4088-4075-824D-FC17F27B39C7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DE34-E413-4777-BC52-70CED282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66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4E27D-4088-4075-824D-FC17F27B39C7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DE34-E413-4777-BC52-70CED282E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1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kurikulum.kemdikbud.go.id/" TargetMode="External"/><Relationship Id="rId2" Type="http://schemas.openxmlformats.org/officeDocument/2006/relationships/hyperlink" Target="https://guru.kemdikbud.go.id/" TargetMode="Externa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628800"/>
            <a:ext cx="5872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3600" b="1" dirty="0" smtClean="0">
                <a:latin typeface="Bodoni Bk BT" pitchFamily="18" charset="0"/>
              </a:rPr>
              <a:t>OVERVIEW </a:t>
            </a:r>
          </a:p>
          <a:p>
            <a:pPr algn="ctr"/>
            <a:r>
              <a:rPr lang="en-ID" sz="3600" b="1" dirty="0" smtClean="0">
                <a:latin typeface="Bodoni Bk BT" pitchFamily="18" charset="0"/>
              </a:rPr>
              <a:t>KURIKULUM MERDEKA</a:t>
            </a:r>
            <a:endParaRPr lang="en-US" sz="3600" b="1" dirty="0">
              <a:latin typeface="Bodoni Bk BT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7264" y="3387474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err="1" smtClean="0"/>
              <a:t>Disajikan</a:t>
            </a:r>
            <a:r>
              <a:rPr lang="en-ID" dirty="0" smtClean="0"/>
              <a:t> </a:t>
            </a:r>
            <a:r>
              <a:rPr lang="en-ID" dirty="0" err="1" smtClean="0"/>
              <a:t>Oleh</a:t>
            </a:r>
            <a:r>
              <a:rPr lang="en-ID" dirty="0" smtClean="0"/>
              <a:t>:</a:t>
            </a:r>
          </a:p>
          <a:p>
            <a:r>
              <a:rPr lang="en-ID" dirty="0" err="1" smtClean="0"/>
              <a:t>Dr.</a:t>
            </a:r>
            <a:r>
              <a:rPr lang="en-ID" dirty="0"/>
              <a:t> </a:t>
            </a:r>
            <a:r>
              <a:rPr lang="en-ID" dirty="0" err="1" smtClean="0"/>
              <a:t>Alif</a:t>
            </a:r>
            <a:r>
              <a:rPr lang="en-ID" dirty="0" smtClean="0"/>
              <a:t> Noor </a:t>
            </a:r>
            <a:r>
              <a:rPr lang="en-ID" dirty="0" err="1" smtClean="0"/>
              <a:t>Hidayati</a:t>
            </a:r>
            <a:r>
              <a:rPr lang="en-ID" dirty="0" smtClean="0"/>
              <a:t>, </a:t>
            </a:r>
            <a:r>
              <a:rPr lang="en-ID" dirty="0" err="1" smtClean="0"/>
              <a:t>M.Pd</a:t>
            </a:r>
            <a:r>
              <a:rPr lang="en-ID" dirty="0" smtClean="0"/>
              <a:t>.</a:t>
            </a:r>
          </a:p>
          <a:p>
            <a:r>
              <a:rPr lang="en-ID" b="1" dirty="0" err="1" smtClean="0"/>
              <a:t>Widyaprada</a:t>
            </a:r>
            <a:r>
              <a:rPr lang="en-ID" b="1" dirty="0" smtClean="0"/>
              <a:t> </a:t>
            </a:r>
            <a:r>
              <a:rPr lang="en-ID" b="1" dirty="0" err="1" smtClean="0"/>
              <a:t>Ahli</a:t>
            </a:r>
            <a:r>
              <a:rPr lang="en-ID" b="1" dirty="0" smtClean="0"/>
              <a:t> </a:t>
            </a:r>
            <a:r>
              <a:rPr lang="en-ID" b="1" dirty="0" err="1" smtClean="0"/>
              <a:t>Madya</a:t>
            </a:r>
            <a:endParaRPr lang="en-ID" b="1" dirty="0" smtClean="0"/>
          </a:p>
          <a:p>
            <a:r>
              <a:rPr lang="en-ID" b="1" dirty="0" err="1" smtClean="0"/>
              <a:t>Pembina</a:t>
            </a:r>
            <a:r>
              <a:rPr lang="en-ID" b="1" dirty="0" smtClean="0"/>
              <a:t> </a:t>
            </a:r>
            <a:r>
              <a:rPr lang="en-ID" b="1" dirty="0" err="1" smtClean="0"/>
              <a:t>Utama</a:t>
            </a:r>
            <a:r>
              <a:rPr lang="en-ID" b="1" dirty="0" smtClean="0"/>
              <a:t> </a:t>
            </a:r>
            <a:r>
              <a:rPr lang="en-ID" b="1" dirty="0" err="1" smtClean="0"/>
              <a:t>Muda</a:t>
            </a:r>
            <a:r>
              <a:rPr lang="en-ID" b="1" dirty="0" smtClean="0"/>
              <a:t>/IVC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6452510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smtClean="0"/>
              <a:t>Semarang, 23 -2- 2020</a:t>
            </a:r>
            <a:endParaRPr lang="en-US" dirty="0"/>
          </a:p>
        </p:txBody>
      </p:sp>
      <p:pic>
        <p:nvPicPr>
          <p:cNvPr id="7" name="Google Shape;12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9329" y="563977"/>
            <a:ext cx="1127935" cy="1080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8" name="Google Shape;127;p1" descr="lpmp_q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6216" y="592853"/>
            <a:ext cx="958834" cy="10081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9" name="Google Shape;13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7647" y="559303"/>
            <a:ext cx="1158209" cy="11413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26" name="Picture 2" descr="http://1.bp.blogspot.com/-KURAHq-8WxQ/UjaZyfckuzI/AAAAAAAAMOs/V4r3z2lV5e0/s1600/Logo_Jawa_Tengah_Jate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92751"/>
            <a:ext cx="1017079" cy="114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129;p1" descr="Untitle32d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2612" y="6452510"/>
            <a:ext cx="6661388" cy="35927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39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9036496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90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89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707" y="0"/>
            <a:ext cx="93707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32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8D8445E3-319A-47FA-80BC-C12CC5DFB4E3}"/>
              </a:ext>
            </a:extLst>
          </p:cNvPr>
          <p:cNvSpPr/>
          <p:nvPr/>
        </p:nvSpPr>
        <p:spPr>
          <a:xfrm>
            <a:off x="4258492" y="430931"/>
            <a:ext cx="4570602" cy="6043748"/>
          </a:xfrm>
          <a:prstGeom prst="roundRect">
            <a:avLst>
              <a:gd name="adj" fmla="val 2099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5A4BDA0-C270-4764-9C18-A593BCE2C965}"/>
              </a:ext>
            </a:extLst>
          </p:cNvPr>
          <p:cNvSpPr txBox="1"/>
          <p:nvPr/>
        </p:nvSpPr>
        <p:spPr>
          <a:xfrm>
            <a:off x="971723" y="957669"/>
            <a:ext cx="239126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bg1"/>
                </a:solidFill>
                <a:cs typeface="Arial" pitchFamily="34" charset="0"/>
              </a:rPr>
              <a:t>MENU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C6C22A54-5887-4BC3-A62A-D8700294AE43}"/>
              </a:ext>
            </a:extLst>
          </p:cNvPr>
          <p:cNvGrpSpPr/>
          <p:nvPr/>
        </p:nvGrpSpPr>
        <p:grpSpPr>
          <a:xfrm>
            <a:off x="4647570" y="2325119"/>
            <a:ext cx="3792445" cy="1308146"/>
            <a:chOff x="5839777" y="988351"/>
            <a:chExt cx="5056593" cy="1308146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E331A275-A3B5-4D70-8114-7C5AF3CB52C3}"/>
                </a:ext>
              </a:extLst>
            </p:cNvPr>
            <p:cNvSpPr txBox="1"/>
            <p:nvPr/>
          </p:nvSpPr>
          <p:spPr>
            <a:xfrm>
              <a:off x="6923530" y="1080683"/>
              <a:ext cx="3528214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altLang="ko-KR" sz="3200" b="1" dirty="0" err="1" smtClean="0">
                  <a:solidFill>
                    <a:schemeClr val="bg1"/>
                  </a:solidFill>
                  <a:cs typeface="Arial" pitchFamily="34" charset="0"/>
                </a:rPr>
                <a:t>Karakteristik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61984C85-EAB3-46EB-96B0-79EECC7CA67C}"/>
                </a:ext>
              </a:extLst>
            </p:cNvPr>
            <p:cNvSpPr txBox="1"/>
            <p:nvPr/>
          </p:nvSpPr>
          <p:spPr>
            <a:xfrm>
              <a:off x="5839777" y="988351"/>
              <a:ext cx="1083753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605AFD7E-588A-4A54-BD21-C1224FBF3600}"/>
                </a:ext>
              </a:extLst>
            </p:cNvPr>
            <p:cNvGrpSpPr/>
            <p:nvPr/>
          </p:nvGrpSpPr>
          <p:grpSpPr>
            <a:xfrm>
              <a:off x="7568270" y="1620770"/>
              <a:ext cx="3328100" cy="675727"/>
              <a:chOff x="6853532" y="1667035"/>
              <a:chExt cx="3328100" cy="675727"/>
            </a:xfrm>
          </p:grpSpPr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75D4587E-C1B8-4927-8C77-4851005A166B}"/>
                  </a:ext>
                </a:extLst>
              </p:cNvPr>
              <p:cNvSpPr txBox="1"/>
              <p:nvPr/>
            </p:nvSpPr>
            <p:spPr>
              <a:xfrm>
                <a:off x="6853532" y="1667035"/>
                <a:ext cx="3328100" cy="307777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ko-KR" altLang="en-US" sz="1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99BF0F08-06A6-46E3-A21D-4B0C7A308E09}"/>
                  </a:ext>
                </a:extLst>
              </p:cNvPr>
              <p:cNvSpPr txBox="1"/>
              <p:nvPr/>
            </p:nvSpPr>
            <p:spPr>
              <a:xfrm>
                <a:off x="6853532" y="2034985"/>
                <a:ext cx="3328100" cy="307777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ko-KR" altLang="en-US" sz="1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2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79" y="836712"/>
            <a:ext cx="9465071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52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23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55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16" y="476672"/>
            <a:ext cx="7738168" cy="564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2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56984" cy="58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42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48" y="188640"/>
            <a:ext cx="920224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78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24000" y="167426"/>
            <a:ext cx="7620000" cy="6884988"/>
          </a:xfrm>
          <a:prstGeom prst="ellipse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</a:rPr>
              <a:t>BIODATA</a:t>
            </a:r>
            <a:endParaRPr lang="en-US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  <a:latin typeface="Candara" pitchFamily="34" charset="0"/>
              </a:rPr>
              <a:t>Nama</a:t>
            </a:r>
            <a:r>
              <a:rPr lang="id-ID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ndara" pitchFamily="34" charset="0"/>
              </a:rPr>
              <a:t>: D</a:t>
            </a:r>
            <a:r>
              <a:rPr lang="id-ID" dirty="0">
                <a:solidFill>
                  <a:schemeClr val="tx1"/>
                </a:solidFill>
                <a:latin typeface="Candara" pitchFamily="34" charset="0"/>
              </a:rPr>
              <a:t>r. </a:t>
            </a:r>
            <a:r>
              <a:rPr lang="en-US" dirty="0" err="1">
                <a:solidFill>
                  <a:schemeClr val="tx1"/>
                </a:solidFill>
                <a:latin typeface="Candara" pitchFamily="34" charset="0"/>
              </a:rPr>
              <a:t>Alif</a:t>
            </a:r>
            <a:r>
              <a:rPr lang="en-US" dirty="0">
                <a:solidFill>
                  <a:schemeClr val="tx1"/>
                </a:solidFill>
                <a:latin typeface="Candara" pitchFamily="34" charset="0"/>
              </a:rPr>
              <a:t> Noor </a:t>
            </a:r>
            <a:r>
              <a:rPr lang="en-US" dirty="0" err="1">
                <a:solidFill>
                  <a:schemeClr val="tx1"/>
                </a:solidFill>
                <a:latin typeface="Candara" pitchFamily="34" charset="0"/>
              </a:rPr>
              <a:t>Hidayati</a:t>
            </a:r>
            <a:r>
              <a:rPr lang="en-US" dirty="0">
                <a:solidFill>
                  <a:schemeClr val="tx1"/>
                </a:solidFill>
                <a:latin typeface="Candara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andara" pitchFamily="34" charset="0"/>
              </a:rPr>
              <a:t>M.Pd</a:t>
            </a:r>
            <a:r>
              <a:rPr lang="en-US" dirty="0">
                <a:solidFill>
                  <a:schemeClr val="tx1"/>
                </a:solidFill>
                <a:latin typeface="Candara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dirty="0">
                <a:solidFill>
                  <a:schemeClr val="tx1"/>
                </a:solidFill>
                <a:latin typeface="Candara" pitchFamily="34" charset="0"/>
              </a:rPr>
              <a:t>TTL   </a:t>
            </a:r>
            <a:r>
              <a:rPr lang="en-US" dirty="0">
                <a:solidFill>
                  <a:schemeClr val="tx1"/>
                </a:solidFill>
                <a:latin typeface="Candara" pitchFamily="34" charset="0"/>
              </a:rPr>
              <a:t>   </a:t>
            </a:r>
            <a:r>
              <a:rPr lang="id-ID" dirty="0">
                <a:solidFill>
                  <a:schemeClr val="tx1"/>
                </a:solidFill>
                <a:latin typeface="Candara" pitchFamily="34" charset="0"/>
              </a:rPr>
              <a:t>: Kudus/ 10-2-1970</a:t>
            </a:r>
            <a:endParaRPr lang="en-US" dirty="0">
              <a:solidFill>
                <a:schemeClr val="tx1"/>
              </a:solidFill>
              <a:latin typeface="Candar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Candara" pitchFamily="34" charset="0"/>
              </a:rPr>
              <a:t>NIP   </a:t>
            </a:r>
            <a:r>
              <a:rPr lang="id-ID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ndara" pitchFamily="34" charset="0"/>
              </a:rPr>
              <a:t>  : 197002101996032001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  <a:latin typeface="Candara" pitchFamily="34" charset="0"/>
              </a:rPr>
              <a:t>Pangkat</a:t>
            </a:r>
            <a:r>
              <a:rPr lang="en-US" dirty="0">
                <a:solidFill>
                  <a:schemeClr val="tx1"/>
                </a:solidFill>
                <a:latin typeface="Candara" pitchFamily="34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ndara" pitchFamily="34" charset="0"/>
              </a:rPr>
              <a:t>Gol</a:t>
            </a:r>
            <a:r>
              <a:rPr lang="en-US" dirty="0">
                <a:solidFill>
                  <a:schemeClr val="tx1"/>
                </a:solidFill>
                <a:latin typeface="Candara" pitchFamily="34" charset="0"/>
              </a:rPr>
              <a:t>: Pembina  </a:t>
            </a:r>
            <a:r>
              <a:rPr lang="en-US" dirty="0" err="1">
                <a:solidFill>
                  <a:schemeClr val="tx1"/>
                </a:solidFill>
                <a:latin typeface="Candara" pitchFamily="34" charset="0"/>
              </a:rPr>
              <a:t>U</a:t>
            </a:r>
            <a:r>
              <a:rPr lang="en-US" dirty="0" err="1" smtClean="0">
                <a:solidFill>
                  <a:schemeClr val="tx1"/>
                </a:solidFill>
                <a:latin typeface="Candara" pitchFamily="34" charset="0"/>
              </a:rPr>
              <a:t>tama</a:t>
            </a:r>
            <a:r>
              <a:rPr lang="en-US" dirty="0" smtClean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ndara" pitchFamily="34" charset="0"/>
              </a:rPr>
              <a:t>Muda</a:t>
            </a:r>
            <a:r>
              <a:rPr lang="en-US" dirty="0" smtClean="0">
                <a:solidFill>
                  <a:schemeClr val="tx1"/>
                </a:solidFill>
                <a:latin typeface="Candara" pitchFamily="34" charset="0"/>
              </a:rPr>
              <a:t>/</a:t>
            </a:r>
            <a:r>
              <a:rPr lang="en-US" dirty="0" err="1" smtClean="0">
                <a:solidFill>
                  <a:schemeClr val="tx1"/>
                </a:solidFill>
                <a:latin typeface="Candara" pitchFamily="34" charset="0"/>
              </a:rPr>
              <a:t>IVc</a:t>
            </a:r>
            <a:endParaRPr lang="en-US" dirty="0">
              <a:solidFill>
                <a:schemeClr val="tx1"/>
              </a:solidFill>
              <a:latin typeface="Candar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tx1"/>
                </a:solidFill>
                <a:latin typeface="Candara" pitchFamily="34" charset="0"/>
              </a:rPr>
              <a:t>Penugasan</a:t>
            </a:r>
            <a:r>
              <a:rPr lang="en-US" dirty="0" smtClean="0">
                <a:solidFill>
                  <a:schemeClr val="tx1"/>
                </a:solidFill>
                <a:latin typeface="Candara" pitchFamily="34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dirty="0" smtClean="0">
                <a:solidFill>
                  <a:schemeClr val="tx1"/>
                </a:solidFill>
                <a:latin typeface="Candara" pitchFamily="34" charset="0"/>
              </a:rPr>
              <a:t>:</a:t>
            </a:r>
            <a:r>
              <a:rPr lang="en-ID" dirty="0" smtClean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ndara" pitchFamily="34" charset="0"/>
              </a:rPr>
              <a:t>Widyaprada</a:t>
            </a:r>
            <a:r>
              <a:rPr lang="en-US" b="1" dirty="0" smtClean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ndara" pitchFamily="34" charset="0"/>
              </a:rPr>
              <a:t>Ahli</a:t>
            </a:r>
            <a:r>
              <a:rPr lang="en-US" b="1" dirty="0" smtClean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andara" pitchFamily="34" charset="0"/>
              </a:rPr>
              <a:t>Madya</a:t>
            </a:r>
            <a:r>
              <a:rPr lang="en-US" b="1" dirty="0" smtClean="0">
                <a:solidFill>
                  <a:schemeClr val="tx1"/>
                </a:solidFill>
                <a:latin typeface="Candara" pitchFamily="34" charset="0"/>
              </a:rPr>
              <a:t>  LPMP </a:t>
            </a:r>
            <a:r>
              <a:rPr lang="en-US" b="1" dirty="0" err="1" smtClean="0">
                <a:solidFill>
                  <a:schemeClr val="tx1"/>
                </a:solidFill>
                <a:latin typeface="Candara" pitchFamily="34" charset="0"/>
              </a:rPr>
              <a:t>Jateng</a:t>
            </a:r>
            <a:endParaRPr lang="en-US" b="1" dirty="0" smtClean="0">
              <a:solidFill>
                <a:schemeClr val="tx1"/>
              </a:solidFill>
              <a:latin typeface="Candar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D" dirty="0" smtClean="0">
                <a:solidFill>
                  <a:schemeClr val="tx1"/>
                </a:solidFill>
                <a:latin typeface="Candara" pitchFamily="34" charset="0"/>
              </a:rPr>
              <a:t>:  </a:t>
            </a:r>
            <a:r>
              <a:rPr lang="en-ID" dirty="0" err="1" smtClean="0">
                <a:solidFill>
                  <a:schemeClr val="tx1"/>
                </a:solidFill>
                <a:latin typeface="Candara" pitchFamily="34" charset="0"/>
              </a:rPr>
              <a:t>Komite</a:t>
            </a:r>
            <a:r>
              <a:rPr lang="en-ID" dirty="0" smtClean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en-ID" dirty="0" err="1" smtClean="0">
                <a:solidFill>
                  <a:schemeClr val="tx1"/>
                </a:solidFill>
                <a:latin typeface="Candara" pitchFamily="34" charset="0"/>
              </a:rPr>
              <a:t>Penjaminan</a:t>
            </a:r>
            <a:r>
              <a:rPr lang="en-ID" dirty="0" smtClean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en-ID" dirty="0" err="1" smtClean="0">
                <a:solidFill>
                  <a:schemeClr val="tx1"/>
                </a:solidFill>
                <a:latin typeface="Candara" pitchFamily="34" charset="0"/>
              </a:rPr>
              <a:t>Mutu</a:t>
            </a:r>
            <a:r>
              <a:rPr lang="en-ID" dirty="0" smtClean="0">
                <a:solidFill>
                  <a:schemeClr val="tx1"/>
                </a:solidFill>
                <a:latin typeface="Candara" pitchFamily="34" charset="0"/>
              </a:rPr>
              <a:t> BPSDM </a:t>
            </a:r>
            <a:r>
              <a:rPr lang="en-ID" dirty="0" err="1" smtClean="0">
                <a:solidFill>
                  <a:schemeClr val="tx1"/>
                </a:solidFill>
                <a:latin typeface="Candara" pitchFamily="34" charset="0"/>
              </a:rPr>
              <a:t>Prov</a:t>
            </a:r>
            <a:r>
              <a:rPr lang="en-ID" dirty="0" smtClean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en-ID" dirty="0" err="1" smtClean="0">
                <a:solidFill>
                  <a:schemeClr val="tx1"/>
                </a:solidFill>
                <a:latin typeface="Candara" pitchFamily="34" charset="0"/>
              </a:rPr>
              <a:t>Jateng</a:t>
            </a:r>
            <a:endParaRPr lang="en-ID" dirty="0" smtClean="0">
              <a:solidFill>
                <a:schemeClr val="tx1"/>
              </a:solidFill>
              <a:latin typeface="Candar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 smtClean="0">
                <a:solidFill>
                  <a:schemeClr val="tx1"/>
                </a:solidFill>
                <a:latin typeface="Candara" pitchFamily="34" charset="0"/>
              </a:rPr>
              <a:t>Pendidikan</a:t>
            </a:r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: </a:t>
            </a:r>
            <a:endParaRPr lang="id-ID" b="1" dirty="0" smtClean="0">
              <a:solidFill>
                <a:schemeClr val="tx1"/>
              </a:solidFill>
              <a:latin typeface="Candar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  <a:latin typeface="Candara" pitchFamily="34" charset="0"/>
              </a:rPr>
              <a:t>S3 </a:t>
            </a:r>
            <a:r>
              <a:rPr lang="en-US" dirty="0">
                <a:solidFill>
                  <a:schemeClr val="tx1"/>
                </a:solidFill>
                <a:latin typeface="Candara" pitchFamily="34" charset="0"/>
              </a:rPr>
              <a:t>P. IPA UPI Bandung (2012</a:t>
            </a:r>
            <a:r>
              <a:rPr lang="en-US" dirty="0" smtClean="0">
                <a:solidFill>
                  <a:schemeClr val="tx1"/>
                </a:solidFill>
                <a:latin typeface="Candara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ID" i="1" dirty="0" smtClean="0">
                <a:solidFill>
                  <a:schemeClr val="tx1"/>
                </a:solidFill>
                <a:latin typeface="Candara" pitchFamily="34" charset="0"/>
              </a:rPr>
              <a:t>Training of Quality Assurance in Education </a:t>
            </a:r>
            <a:r>
              <a:rPr lang="en-ID" dirty="0" smtClean="0">
                <a:solidFill>
                  <a:schemeClr val="tx1"/>
                </a:solidFill>
                <a:latin typeface="Candara" pitchFamily="34" charset="0"/>
              </a:rPr>
              <a:t>( Japan 2012)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ID" i="1" dirty="0">
                <a:solidFill>
                  <a:schemeClr val="tx1"/>
                </a:solidFill>
                <a:latin typeface="Candara" pitchFamily="34" charset="0"/>
              </a:rPr>
              <a:t>Training of Quality Assurance </a:t>
            </a:r>
            <a:r>
              <a:rPr lang="en-ID" i="1" dirty="0" smtClean="0">
                <a:solidFill>
                  <a:schemeClr val="tx1"/>
                </a:solidFill>
                <a:latin typeface="Candara" pitchFamily="34" charset="0"/>
              </a:rPr>
              <a:t>in Assessment  </a:t>
            </a:r>
            <a:r>
              <a:rPr lang="en-ID" i="1" dirty="0">
                <a:solidFill>
                  <a:schemeClr val="tx1"/>
                </a:solidFill>
                <a:latin typeface="Candara" pitchFamily="34" charset="0"/>
              </a:rPr>
              <a:t>Educati</a:t>
            </a:r>
            <a:r>
              <a:rPr lang="en-ID" dirty="0">
                <a:solidFill>
                  <a:schemeClr val="tx1"/>
                </a:solidFill>
                <a:latin typeface="Candara" pitchFamily="34" charset="0"/>
              </a:rPr>
              <a:t>on ( </a:t>
            </a:r>
            <a:r>
              <a:rPr lang="en-ID" dirty="0" smtClean="0">
                <a:solidFill>
                  <a:schemeClr val="tx1"/>
                </a:solidFill>
                <a:latin typeface="Candara" pitchFamily="34" charset="0"/>
              </a:rPr>
              <a:t>Beijing, 2013)</a:t>
            </a:r>
          </a:p>
          <a:p>
            <a:pPr>
              <a:buFont typeface="Arial" charset="0"/>
              <a:buChar char="•"/>
              <a:defRPr/>
            </a:pPr>
            <a:r>
              <a:rPr lang="en-ID" i="1" dirty="0">
                <a:solidFill>
                  <a:schemeClr val="tx1"/>
                </a:solidFill>
                <a:latin typeface="Candara" pitchFamily="34" charset="0"/>
              </a:rPr>
              <a:t>Training of Quality Assurance in Assessment  Education </a:t>
            </a:r>
            <a:r>
              <a:rPr lang="en-ID" dirty="0">
                <a:solidFill>
                  <a:schemeClr val="tx1"/>
                </a:solidFill>
                <a:latin typeface="Candara" pitchFamily="34" charset="0"/>
              </a:rPr>
              <a:t>( </a:t>
            </a:r>
            <a:r>
              <a:rPr lang="en-ID" dirty="0" err="1" smtClean="0">
                <a:solidFill>
                  <a:schemeClr val="tx1"/>
                </a:solidFill>
                <a:latin typeface="Candara" pitchFamily="34" charset="0"/>
              </a:rPr>
              <a:t>Cito</a:t>
            </a:r>
            <a:r>
              <a:rPr lang="en-ID" dirty="0" smtClean="0">
                <a:solidFill>
                  <a:schemeClr val="tx1"/>
                </a:solidFill>
                <a:latin typeface="Candara" pitchFamily="34" charset="0"/>
              </a:rPr>
              <a:t>, Amsterdam, 2014)</a:t>
            </a:r>
            <a:endParaRPr lang="en-ID" dirty="0">
              <a:solidFill>
                <a:schemeClr val="tx1"/>
              </a:solidFill>
              <a:latin typeface="Candar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  <a:latin typeface="Candara" pitchFamily="34" charset="0"/>
              </a:rPr>
              <a:t>* </a:t>
            </a:r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Hp 081325735566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Candara" pitchFamily="34" charset="0"/>
              </a:rPr>
              <a:t>Email: alifnoorhidayati99@gmail.com</a:t>
            </a:r>
          </a:p>
        </p:txBody>
      </p:sp>
      <p:pic>
        <p:nvPicPr>
          <p:cNvPr id="6147" name="Picture 45" descr="roses_h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1447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EDEE9B-0F5A-406A-ADF4-EF55ABDF8BC2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738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269457" cy="593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35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8497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39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06" y="476672"/>
            <a:ext cx="8155374" cy="564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48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8103518" cy="579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34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70" y="332656"/>
            <a:ext cx="7619659" cy="579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57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51" y="476672"/>
            <a:ext cx="8305637" cy="564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58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712968" cy="564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35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5" y="260648"/>
            <a:ext cx="7962750" cy="58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4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893121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2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8D8445E3-319A-47FA-80BC-C12CC5DFB4E3}"/>
              </a:ext>
            </a:extLst>
          </p:cNvPr>
          <p:cNvSpPr/>
          <p:nvPr/>
        </p:nvSpPr>
        <p:spPr>
          <a:xfrm>
            <a:off x="4258492" y="430931"/>
            <a:ext cx="4570602" cy="6043748"/>
          </a:xfrm>
          <a:prstGeom prst="roundRect">
            <a:avLst>
              <a:gd name="adj" fmla="val 2099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5A4BDA0-C270-4764-9C18-A593BCE2C965}"/>
              </a:ext>
            </a:extLst>
          </p:cNvPr>
          <p:cNvSpPr txBox="1"/>
          <p:nvPr/>
        </p:nvSpPr>
        <p:spPr>
          <a:xfrm>
            <a:off x="971723" y="957669"/>
            <a:ext cx="239126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bg1"/>
                </a:solidFill>
                <a:cs typeface="Arial" pitchFamily="34" charset="0"/>
              </a:rPr>
              <a:t>MENU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2610211-39D1-4498-AF58-3ABE32348675}"/>
              </a:ext>
            </a:extLst>
          </p:cNvPr>
          <p:cNvGrpSpPr/>
          <p:nvPr/>
        </p:nvGrpSpPr>
        <p:grpSpPr>
          <a:xfrm>
            <a:off x="4399750" y="2539181"/>
            <a:ext cx="4539097" cy="1169550"/>
            <a:chOff x="5839777" y="988351"/>
            <a:chExt cx="5056593" cy="1169550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6290FBD5-146D-4432-959D-43AA7F08132A}"/>
                </a:ext>
              </a:extLst>
            </p:cNvPr>
            <p:cNvSpPr txBox="1"/>
            <p:nvPr/>
          </p:nvSpPr>
          <p:spPr>
            <a:xfrm>
              <a:off x="6923532" y="1080683"/>
              <a:ext cx="3972838" cy="107721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altLang="ko-KR" sz="3200" b="1" dirty="0" err="1" smtClean="0">
                  <a:solidFill>
                    <a:schemeClr val="bg1"/>
                  </a:solidFill>
                  <a:cs typeface="Arial" pitchFamily="34" charset="0"/>
                </a:rPr>
                <a:t>Kerangka</a:t>
              </a:r>
              <a:r>
                <a:rPr lang="en-ID" altLang="ko-KR" sz="32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altLang="ko-KR" sz="3200" b="1" dirty="0" err="1" smtClean="0">
                  <a:solidFill>
                    <a:schemeClr val="bg1"/>
                  </a:solidFill>
                  <a:cs typeface="Arial" pitchFamily="34" charset="0"/>
                </a:rPr>
                <a:t>dan</a:t>
              </a:r>
              <a:r>
                <a:rPr lang="en-ID" altLang="ko-KR" sz="32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altLang="ko-KR" sz="3200" b="1" dirty="0" err="1" smtClean="0">
                  <a:solidFill>
                    <a:schemeClr val="bg1"/>
                  </a:solidFill>
                  <a:cs typeface="Arial" pitchFamily="34" charset="0"/>
                </a:rPr>
                <a:t>Struktur</a:t>
              </a:r>
              <a:r>
                <a:rPr lang="en-ID" altLang="ko-KR" sz="32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altLang="ko-KR" sz="3200" b="1" dirty="0" err="1" smtClean="0">
                  <a:solidFill>
                    <a:schemeClr val="bg1"/>
                  </a:solidFill>
                  <a:cs typeface="Arial" pitchFamily="34" charset="0"/>
                </a:rPr>
                <a:t>Kurikulum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DEFC79DF-AD6A-4C34-B532-7950BCD00D21}"/>
                </a:ext>
              </a:extLst>
            </p:cNvPr>
            <p:cNvSpPr txBox="1"/>
            <p:nvPr/>
          </p:nvSpPr>
          <p:spPr>
            <a:xfrm>
              <a:off x="5839777" y="988351"/>
              <a:ext cx="1083753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3F89A7AA-3193-46B4-A3E6-2F2F6C5F7865}"/>
                </a:ext>
              </a:extLst>
            </p:cNvPr>
            <p:cNvSpPr txBox="1"/>
            <p:nvPr/>
          </p:nvSpPr>
          <p:spPr>
            <a:xfrm>
              <a:off x="7568270" y="1620770"/>
              <a:ext cx="3328100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8D8445E3-319A-47FA-80BC-C12CC5DFB4E3}"/>
              </a:ext>
            </a:extLst>
          </p:cNvPr>
          <p:cNvSpPr/>
          <p:nvPr/>
        </p:nvSpPr>
        <p:spPr>
          <a:xfrm>
            <a:off x="4258492" y="430931"/>
            <a:ext cx="4570602" cy="6043748"/>
          </a:xfrm>
          <a:prstGeom prst="roundRect">
            <a:avLst>
              <a:gd name="adj" fmla="val 2099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5A4BDA0-C270-4764-9C18-A593BCE2C965}"/>
              </a:ext>
            </a:extLst>
          </p:cNvPr>
          <p:cNvSpPr txBox="1"/>
          <p:nvPr/>
        </p:nvSpPr>
        <p:spPr>
          <a:xfrm>
            <a:off x="971723" y="957669"/>
            <a:ext cx="239126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bg1"/>
                </a:solidFill>
                <a:cs typeface="Arial" pitchFamily="34" charset="0"/>
              </a:rPr>
              <a:t>MENU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237ACADF-5154-4BEF-8C00-9FE7AE2F4F12}"/>
              </a:ext>
            </a:extLst>
          </p:cNvPr>
          <p:cNvGrpSpPr/>
          <p:nvPr/>
        </p:nvGrpSpPr>
        <p:grpSpPr>
          <a:xfrm>
            <a:off x="4497399" y="745748"/>
            <a:ext cx="3792445" cy="940196"/>
            <a:chOff x="5839777" y="988351"/>
            <a:chExt cx="5056593" cy="940196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0860C982-EE70-46A1-BD27-A68F19A5E3E1}"/>
                </a:ext>
              </a:extLst>
            </p:cNvPr>
            <p:cNvSpPr txBox="1"/>
            <p:nvPr/>
          </p:nvSpPr>
          <p:spPr>
            <a:xfrm>
              <a:off x="6923530" y="1080683"/>
              <a:ext cx="3624226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altLang="ko-KR" sz="3200" b="1" dirty="0" err="1" smtClean="0">
                  <a:solidFill>
                    <a:schemeClr val="bg1"/>
                  </a:solidFill>
                  <a:cs typeface="Arial" pitchFamily="34" charset="0"/>
                </a:rPr>
                <a:t>Latar</a:t>
              </a:r>
              <a:r>
                <a:rPr lang="en-ID" altLang="ko-KR" sz="32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altLang="ko-KR" sz="3200" b="1" dirty="0" err="1" smtClean="0">
                  <a:solidFill>
                    <a:schemeClr val="bg1"/>
                  </a:solidFill>
                  <a:cs typeface="Arial" pitchFamily="34" charset="0"/>
                </a:rPr>
                <a:t>Belakang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7D77D47-01D8-4173-8C62-DE0B2E4555C1}"/>
                </a:ext>
              </a:extLst>
            </p:cNvPr>
            <p:cNvSpPr txBox="1"/>
            <p:nvPr/>
          </p:nvSpPr>
          <p:spPr>
            <a:xfrm>
              <a:off x="5839777" y="988351"/>
              <a:ext cx="1083753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5C14A20-9725-4BE3-8EBE-377232491E5C}"/>
                </a:ext>
              </a:extLst>
            </p:cNvPr>
            <p:cNvSpPr txBox="1"/>
            <p:nvPr/>
          </p:nvSpPr>
          <p:spPr>
            <a:xfrm>
              <a:off x="7568270" y="1620770"/>
              <a:ext cx="3328100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C6C22A54-5887-4BC3-A62A-D8700294AE43}"/>
              </a:ext>
            </a:extLst>
          </p:cNvPr>
          <p:cNvGrpSpPr/>
          <p:nvPr/>
        </p:nvGrpSpPr>
        <p:grpSpPr>
          <a:xfrm>
            <a:off x="4497399" y="1538812"/>
            <a:ext cx="3792445" cy="1308146"/>
            <a:chOff x="5839777" y="988351"/>
            <a:chExt cx="5056593" cy="1308146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E331A275-A3B5-4D70-8114-7C5AF3CB52C3}"/>
                </a:ext>
              </a:extLst>
            </p:cNvPr>
            <p:cNvSpPr txBox="1"/>
            <p:nvPr/>
          </p:nvSpPr>
          <p:spPr>
            <a:xfrm>
              <a:off x="6923530" y="1080683"/>
              <a:ext cx="3528214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altLang="ko-KR" sz="3200" b="1" dirty="0" err="1" smtClean="0">
                  <a:solidFill>
                    <a:schemeClr val="bg1"/>
                  </a:solidFill>
                  <a:cs typeface="Arial" pitchFamily="34" charset="0"/>
                </a:rPr>
                <a:t>Karakteristik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61984C85-EAB3-46EB-96B0-79EECC7CA67C}"/>
                </a:ext>
              </a:extLst>
            </p:cNvPr>
            <p:cNvSpPr txBox="1"/>
            <p:nvPr/>
          </p:nvSpPr>
          <p:spPr>
            <a:xfrm>
              <a:off x="5839777" y="988351"/>
              <a:ext cx="1083753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605AFD7E-588A-4A54-BD21-C1224FBF3600}"/>
                </a:ext>
              </a:extLst>
            </p:cNvPr>
            <p:cNvGrpSpPr/>
            <p:nvPr/>
          </p:nvGrpSpPr>
          <p:grpSpPr>
            <a:xfrm>
              <a:off x="7568270" y="1620770"/>
              <a:ext cx="3328100" cy="675727"/>
              <a:chOff x="6853532" y="1667035"/>
              <a:chExt cx="3328100" cy="675727"/>
            </a:xfrm>
          </p:grpSpPr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75D4587E-C1B8-4927-8C77-4851005A166B}"/>
                  </a:ext>
                </a:extLst>
              </p:cNvPr>
              <p:cNvSpPr txBox="1"/>
              <p:nvPr/>
            </p:nvSpPr>
            <p:spPr>
              <a:xfrm>
                <a:off x="6853532" y="1667035"/>
                <a:ext cx="3328100" cy="307777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ko-KR" altLang="en-US" sz="1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99BF0F08-06A6-46E3-A21D-4B0C7A308E09}"/>
                  </a:ext>
                </a:extLst>
              </p:cNvPr>
              <p:cNvSpPr txBox="1"/>
              <p:nvPr/>
            </p:nvSpPr>
            <p:spPr>
              <a:xfrm>
                <a:off x="6853532" y="2034985"/>
                <a:ext cx="3328100" cy="307777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ko-KR" altLang="en-US" sz="14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2610211-39D1-4498-AF58-3ABE32348675}"/>
              </a:ext>
            </a:extLst>
          </p:cNvPr>
          <p:cNvGrpSpPr/>
          <p:nvPr/>
        </p:nvGrpSpPr>
        <p:grpSpPr>
          <a:xfrm>
            <a:off x="4399750" y="2539181"/>
            <a:ext cx="4539097" cy="1169550"/>
            <a:chOff x="5839777" y="988351"/>
            <a:chExt cx="5056593" cy="1169550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6290FBD5-146D-4432-959D-43AA7F08132A}"/>
                </a:ext>
              </a:extLst>
            </p:cNvPr>
            <p:cNvSpPr txBox="1"/>
            <p:nvPr/>
          </p:nvSpPr>
          <p:spPr>
            <a:xfrm>
              <a:off x="6923532" y="1080683"/>
              <a:ext cx="3972838" cy="107721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altLang="ko-KR" sz="3200" b="1" dirty="0" err="1" smtClean="0">
                  <a:solidFill>
                    <a:schemeClr val="bg1"/>
                  </a:solidFill>
                  <a:cs typeface="Arial" pitchFamily="34" charset="0"/>
                </a:rPr>
                <a:t>Kerangka</a:t>
              </a:r>
              <a:r>
                <a:rPr lang="en-ID" altLang="ko-KR" sz="32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altLang="ko-KR" sz="3200" b="1" dirty="0" err="1" smtClean="0">
                  <a:solidFill>
                    <a:schemeClr val="bg1"/>
                  </a:solidFill>
                  <a:cs typeface="Arial" pitchFamily="34" charset="0"/>
                </a:rPr>
                <a:t>dan</a:t>
              </a:r>
              <a:r>
                <a:rPr lang="en-ID" altLang="ko-KR" sz="32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altLang="ko-KR" sz="3200" b="1" dirty="0" err="1" smtClean="0">
                  <a:solidFill>
                    <a:schemeClr val="bg1"/>
                  </a:solidFill>
                  <a:cs typeface="Arial" pitchFamily="34" charset="0"/>
                </a:rPr>
                <a:t>Struktur</a:t>
              </a:r>
              <a:r>
                <a:rPr lang="en-ID" altLang="ko-KR" sz="32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altLang="ko-KR" sz="3200" b="1" dirty="0" err="1" smtClean="0">
                  <a:solidFill>
                    <a:schemeClr val="bg1"/>
                  </a:solidFill>
                  <a:cs typeface="Arial" pitchFamily="34" charset="0"/>
                </a:rPr>
                <a:t>Kurikulum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DEFC79DF-AD6A-4C34-B532-7950BCD00D21}"/>
                </a:ext>
              </a:extLst>
            </p:cNvPr>
            <p:cNvSpPr txBox="1"/>
            <p:nvPr/>
          </p:nvSpPr>
          <p:spPr>
            <a:xfrm>
              <a:off x="5839777" y="988351"/>
              <a:ext cx="1083753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3F89A7AA-3193-46B4-A3E6-2F2F6C5F7865}"/>
                </a:ext>
              </a:extLst>
            </p:cNvPr>
            <p:cNvSpPr txBox="1"/>
            <p:nvPr/>
          </p:nvSpPr>
          <p:spPr>
            <a:xfrm>
              <a:off x="7568270" y="1620770"/>
              <a:ext cx="3328100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64494B5C-EEC7-4BCE-AD94-6969C1ED7F7A}"/>
              </a:ext>
            </a:extLst>
          </p:cNvPr>
          <p:cNvGrpSpPr/>
          <p:nvPr/>
        </p:nvGrpSpPr>
        <p:grpSpPr>
          <a:xfrm>
            <a:off x="4497398" y="3861048"/>
            <a:ext cx="3963034" cy="1169550"/>
            <a:chOff x="5839777" y="988351"/>
            <a:chExt cx="3111115" cy="1169550"/>
          </a:xfrm>
        </p:grpSpPr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C4B167D-C6EB-464B-9464-3394B1E59996}"/>
                </a:ext>
              </a:extLst>
            </p:cNvPr>
            <p:cNvSpPr txBox="1"/>
            <p:nvPr/>
          </p:nvSpPr>
          <p:spPr>
            <a:xfrm>
              <a:off x="6633215" y="1080683"/>
              <a:ext cx="2317677" cy="107721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altLang="ko-KR" sz="3200" b="1" dirty="0" err="1" smtClean="0">
                  <a:solidFill>
                    <a:schemeClr val="bg1"/>
                  </a:solidFill>
                  <a:cs typeface="Arial" pitchFamily="34" charset="0"/>
                </a:rPr>
                <a:t>Capaian</a:t>
              </a:r>
              <a:r>
                <a:rPr lang="en-ID" altLang="ko-KR" sz="32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altLang="ko-KR" sz="3200" b="1" dirty="0" err="1" smtClean="0">
                  <a:solidFill>
                    <a:schemeClr val="bg1"/>
                  </a:solidFill>
                  <a:cs typeface="Arial" pitchFamily="34" charset="0"/>
                </a:rPr>
                <a:t>Pembelajaran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11F46F16-A594-4FF5-8CAC-D56B9091376F}"/>
                </a:ext>
              </a:extLst>
            </p:cNvPr>
            <p:cNvSpPr txBox="1"/>
            <p:nvPr/>
          </p:nvSpPr>
          <p:spPr>
            <a:xfrm>
              <a:off x="5839777" y="988351"/>
              <a:ext cx="687058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64494B5C-EEC7-4BCE-AD94-6969C1ED7F7A}"/>
              </a:ext>
            </a:extLst>
          </p:cNvPr>
          <p:cNvGrpSpPr/>
          <p:nvPr/>
        </p:nvGrpSpPr>
        <p:grpSpPr>
          <a:xfrm>
            <a:off x="4497397" y="5030598"/>
            <a:ext cx="4441449" cy="1292661"/>
            <a:chOff x="5839777" y="988351"/>
            <a:chExt cx="3111115" cy="1292661"/>
          </a:xfrm>
        </p:grpSpPr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FC4B167D-C6EB-464B-9464-3394B1E59996}"/>
                </a:ext>
              </a:extLst>
            </p:cNvPr>
            <p:cNvSpPr txBox="1"/>
            <p:nvPr/>
          </p:nvSpPr>
          <p:spPr>
            <a:xfrm>
              <a:off x="6633215" y="1080683"/>
              <a:ext cx="2317677" cy="1200329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Kurikulum</a:t>
              </a:r>
              <a:r>
                <a:rPr lang="en-ID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Operasional</a:t>
              </a:r>
              <a:r>
                <a:rPr lang="en-ID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Satuan</a:t>
              </a:r>
              <a:r>
                <a:rPr lang="en-ID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Pendidikan</a:t>
              </a:r>
              <a:r>
                <a:rPr lang="en-ID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(KOSP)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11F46F16-A594-4FF5-8CAC-D56B9091376F}"/>
                </a:ext>
              </a:extLst>
            </p:cNvPr>
            <p:cNvSpPr txBox="1"/>
            <p:nvPr/>
          </p:nvSpPr>
          <p:spPr>
            <a:xfrm>
              <a:off x="5839777" y="988351"/>
              <a:ext cx="687058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 smtClean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035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1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" y="457200"/>
            <a:ext cx="9143999" cy="594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925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1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0402" y="3065912"/>
            <a:ext cx="7677784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0" spc="-5" dirty="0">
                <a:solidFill>
                  <a:srgbClr val="FFFFFF"/>
                </a:solidFill>
                <a:latin typeface="Roboto"/>
                <a:cs typeface="Roboto"/>
              </a:rPr>
              <a:t>Prinsip Perancangan</a:t>
            </a:r>
            <a:r>
              <a:rPr sz="4200" b="0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4200" b="0" dirty="0">
                <a:solidFill>
                  <a:srgbClr val="FFFFFF"/>
                </a:solidFill>
                <a:latin typeface="Roboto"/>
                <a:cs typeface="Roboto"/>
              </a:rPr>
              <a:t>Kurikulum</a:t>
            </a:r>
            <a:endParaRPr sz="420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05120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7502" y="1122876"/>
            <a:ext cx="597789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45" dirty="0">
                <a:solidFill>
                  <a:srgbClr val="000000"/>
                </a:solidFill>
              </a:rPr>
              <a:t>Kurikulum </a:t>
            </a:r>
            <a:r>
              <a:rPr sz="2000" dirty="0">
                <a:solidFill>
                  <a:srgbClr val="000000"/>
                </a:solidFill>
              </a:rPr>
              <a:t>yang </a:t>
            </a:r>
            <a:r>
              <a:rPr sz="2000" spc="-35" dirty="0">
                <a:solidFill>
                  <a:srgbClr val="990000"/>
                </a:solidFill>
              </a:rPr>
              <a:t>disederhanakan </a:t>
            </a:r>
            <a:r>
              <a:rPr sz="2000" spc="-30" dirty="0">
                <a:solidFill>
                  <a:srgbClr val="000000"/>
                </a:solidFill>
              </a:rPr>
              <a:t>dan </a:t>
            </a:r>
            <a:r>
              <a:rPr sz="2000" spc="-65" dirty="0">
                <a:solidFill>
                  <a:srgbClr val="000000"/>
                </a:solidFill>
              </a:rPr>
              <a:t>lebih </a:t>
            </a:r>
            <a:r>
              <a:rPr sz="2000" spc="-30" dirty="0">
                <a:solidFill>
                  <a:srgbClr val="990000"/>
                </a:solidFill>
              </a:rPr>
              <a:t>fleksibel  </a:t>
            </a:r>
            <a:r>
              <a:rPr sz="2000" spc="20" dirty="0">
                <a:solidFill>
                  <a:srgbClr val="000000"/>
                </a:solidFill>
              </a:rPr>
              <a:t>sehingga</a:t>
            </a:r>
            <a:r>
              <a:rPr sz="2000" spc="-125" dirty="0">
                <a:solidFill>
                  <a:srgbClr val="000000"/>
                </a:solidFill>
              </a:rPr>
              <a:t> </a:t>
            </a:r>
            <a:r>
              <a:rPr sz="2000" spc="10" dirty="0">
                <a:solidFill>
                  <a:srgbClr val="000000"/>
                </a:solidFill>
              </a:rPr>
              <a:t>selaras</a:t>
            </a:r>
            <a:r>
              <a:rPr sz="2000" spc="-100" dirty="0">
                <a:solidFill>
                  <a:srgbClr val="000000"/>
                </a:solidFill>
              </a:rPr>
              <a:t> </a:t>
            </a:r>
            <a:r>
              <a:rPr sz="2000" spc="-15" dirty="0">
                <a:solidFill>
                  <a:srgbClr val="000000"/>
                </a:solidFill>
              </a:rPr>
              <a:t>dengan</a:t>
            </a:r>
            <a:r>
              <a:rPr sz="2000" spc="-114" dirty="0">
                <a:solidFill>
                  <a:srgbClr val="000000"/>
                </a:solidFill>
              </a:rPr>
              <a:t> </a:t>
            </a:r>
            <a:r>
              <a:rPr sz="2000" spc="10" dirty="0">
                <a:solidFill>
                  <a:srgbClr val="000000"/>
                </a:solidFill>
              </a:rPr>
              <a:t>semangat</a:t>
            </a:r>
            <a:r>
              <a:rPr sz="2000" spc="-110" dirty="0">
                <a:solidFill>
                  <a:srgbClr val="000000"/>
                </a:solidFill>
              </a:rPr>
              <a:t> </a:t>
            </a:r>
            <a:r>
              <a:rPr sz="2000" spc="-50" dirty="0">
                <a:solidFill>
                  <a:srgbClr val="990000"/>
                </a:solidFill>
              </a:rPr>
              <a:t>merdeka</a:t>
            </a:r>
            <a:r>
              <a:rPr sz="2000" spc="-120" dirty="0">
                <a:solidFill>
                  <a:srgbClr val="990000"/>
                </a:solidFill>
              </a:rPr>
              <a:t> </a:t>
            </a:r>
            <a:r>
              <a:rPr sz="2000" spc="-75" dirty="0">
                <a:solidFill>
                  <a:srgbClr val="990000"/>
                </a:solidFill>
              </a:rPr>
              <a:t>belajar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387502" y="2421806"/>
            <a:ext cx="19602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990000"/>
                </a:solidFill>
                <a:latin typeface="Arial"/>
                <a:cs typeface="Arial"/>
              </a:rPr>
              <a:t>Otonomi </a:t>
            </a:r>
            <a:r>
              <a:rPr sz="1200" b="1" dirty="0">
                <a:solidFill>
                  <a:srgbClr val="990000"/>
                </a:solidFill>
                <a:latin typeface="Arial"/>
                <a:cs typeface="Arial"/>
              </a:rPr>
              <a:t>sekolah dan</a:t>
            </a:r>
            <a:r>
              <a:rPr sz="1200" b="1" spc="-5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990000"/>
                </a:solidFill>
                <a:latin typeface="Arial"/>
                <a:cs typeface="Arial"/>
              </a:rPr>
              <a:t>guru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7502" y="2940275"/>
            <a:ext cx="2437130" cy="10752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Pemerintah menetapkan </a:t>
            </a:r>
            <a:r>
              <a:rPr sz="1000" dirty="0">
                <a:latin typeface="Arial"/>
                <a:cs typeface="Arial"/>
              </a:rPr>
              <a:t>struktur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kurikulum  </a:t>
            </a:r>
            <a:r>
              <a:rPr sz="1000" b="1" spc="-5" dirty="0">
                <a:latin typeface="Arial"/>
                <a:cs typeface="Arial"/>
              </a:rPr>
              <a:t>minimum </a:t>
            </a:r>
            <a:r>
              <a:rPr sz="1000" spc="-10" dirty="0">
                <a:latin typeface="Arial"/>
                <a:cs typeface="Arial"/>
              </a:rPr>
              <a:t>dan </a:t>
            </a:r>
            <a:r>
              <a:rPr sz="1000" spc="-5" dirty="0">
                <a:latin typeface="Arial"/>
                <a:cs typeface="Arial"/>
              </a:rPr>
              <a:t>prinsip pembelajaran </a:t>
            </a:r>
            <a:r>
              <a:rPr sz="1000" spc="-10" dirty="0">
                <a:latin typeface="Arial"/>
                <a:cs typeface="Arial"/>
              </a:rPr>
              <a:t>dan  </a:t>
            </a:r>
            <a:r>
              <a:rPr sz="1000" dirty="0">
                <a:latin typeface="Arial"/>
                <a:cs typeface="Arial"/>
              </a:rPr>
              <a:t>asesmen. </a:t>
            </a:r>
            <a:r>
              <a:rPr sz="1000" spc="-5" dirty="0">
                <a:latin typeface="Arial"/>
                <a:cs typeface="Arial"/>
              </a:rPr>
              <a:t>Satuan pendidikan </a:t>
            </a:r>
            <a:r>
              <a:rPr sz="1000" spc="-10" dirty="0">
                <a:latin typeface="Arial"/>
                <a:cs typeface="Arial"/>
              </a:rPr>
              <a:t>dapat  </a:t>
            </a:r>
            <a:r>
              <a:rPr sz="1000" spc="-5" dirty="0">
                <a:latin typeface="Arial"/>
                <a:cs typeface="Arial"/>
              </a:rPr>
              <a:t>mengembangkan program dan kegiatan  tambahan sesuai </a:t>
            </a:r>
            <a:r>
              <a:rPr sz="1000" spc="-10" dirty="0">
                <a:latin typeface="Arial"/>
                <a:cs typeface="Arial"/>
              </a:rPr>
              <a:t>dengan </a:t>
            </a:r>
            <a:r>
              <a:rPr sz="1000" spc="-5" dirty="0">
                <a:latin typeface="Arial"/>
                <a:cs typeface="Arial"/>
              </a:rPr>
              <a:t>visi </a:t>
            </a:r>
            <a:r>
              <a:rPr sz="1000" dirty="0">
                <a:latin typeface="Arial"/>
                <a:cs typeface="Arial"/>
              </a:rPr>
              <a:t>misi </a:t>
            </a:r>
            <a:r>
              <a:rPr sz="1000" spc="-10" dirty="0">
                <a:latin typeface="Arial"/>
                <a:cs typeface="Arial"/>
              </a:rPr>
              <a:t>dan  </a:t>
            </a:r>
            <a:r>
              <a:rPr sz="1000" dirty="0">
                <a:latin typeface="Arial"/>
                <a:cs typeface="Arial"/>
              </a:rPr>
              <a:t>sumber </a:t>
            </a:r>
            <a:r>
              <a:rPr sz="1000" spc="-10" dirty="0">
                <a:latin typeface="Arial"/>
                <a:cs typeface="Arial"/>
              </a:rPr>
              <a:t>daya </a:t>
            </a:r>
            <a:r>
              <a:rPr sz="1000" spc="-15" dirty="0">
                <a:latin typeface="Arial"/>
                <a:cs typeface="Arial"/>
              </a:rPr>
              <a:t>yang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tersedia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7502" y="4635500"/>
            <a:ext cx="241109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Satuan pendidikan </a:t>
            </a:r>
            <a:r>
              <a:rPr sz="1000" spc="-10" dirty="0">
                <a:latin typeface="Arial"/>
                <a:cs typeface="Arial"/>
              </a:rPr>
              <a:t>dan pendidik </a:t>
            </a:r>
            <a:r>
              <a:rPr sz="1000" dirty="0">
                <a:latin typeface="Arial"/>
                <a:cs typeface="Arial"/>
              </a:rPr>
              <a:t>memiliki  </a:t>
            </a:r>
            <a:r>
              <a:rPr sz="1000" spc="-5" dirty="0">
                <a:latin typeface="Arial"/>
                <a:cs typeface="Arial"/>
              </a:rPr>
              <a:t>keleluasaan </a:t>
            </a:r>
            <a:r>
              <a:rPr sz="1000" spc="-10" dirty="0">
                <a:latin typeface="Arial"/>
                <a:cs typeface="Arial"/>
              </a:rPr>
              <a:t>untuk </a:t>
            </a:r>
            <a:r>
              <a:rPr sz="1000" spc="-5" dirty="0">
                <a:latin typeface="Arial"/>
                <a:cs typeface="Arial"/>
              </a:rPr>
              <a:t>mengorganisasikan  pembelajaran sesuai kebutuhan siswa</a:t>
            </a:r>
            <a:r>
              <a:rPr sz="1000" spc="-5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dan  </a:t>
            </a:r>
            <a:r>
              <a:rPr sz="1000" dirty="0">
                <a:latin typeface="Arial"/>
                <a:cs typeface="Arial"/>
              </a:rPr>
              <a:t>konteks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lokal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19017" y="2401484"/>
            <a:ext cx="143891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solidFill>
                  <a:srgbClr val="990000"/>
                </a:solidFill>
                <a:latin typeface="Arial"/>
                <a:cs typeface="Arial"/>
              </a:rPr>
              <a:t>Mudah</a:t>
            </a:r>
            <a:r>
              <a:rPr sz="1300" b="1" spc="-2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990000"/>
                </a:solidFill>
                <a:latin typeface="Arial"/>
                <a:cs typeface="Arial"/>
              </a:rPr>
              <a:t>diterapkan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19017" y="2937887"/>
            <a:ext cx="2461260" cy="7244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52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Tujuan, arah </a:t>
            </a:r>
            <a:r>
              <a:rPr sz="1100" spc="-5" dirty="0">
                <a:latin typeface="Arial"/>
                <a:cs typeface="Arial"/>
              </a:rPr>
              <a:t>perubahan, </a:t>
            </a:r>
            <a:r>
              <a:rPr sz="1100" dirty="0">
                <a:latin typeface="Arial"/>
                <a:cs typeface="Arial"/>
              </a:rPr>
              <a:t>dan  </a:t>
            </a:r>
            <a:r>
              <a:rPr sz="1100" spc="-5" dirty="0">
                <a:latin typeface="Arial"/>
                <a:cs typeface="Arial"/>
              </a:rPr>
              <a:t>rancangannya </a:t>
            </a:r>
            <a:r>
              <a:rPr sz="1100" dirty="0">
                <a:latin typeface="Arial"/>
                <a:cs typeface="Arial"/>
              </a:rPr>
              <a:t>jelas sehingga mudah  </a:t>
            </a:r>
            <a:r>
              <a:rPr sz="1100" spc="-5" dirty="0">
                <a:latin typeface="Arial"/>
                <a:cs typeface="Arial"/>
              </a:rPr>
              <a:t>dipahami oleh </a:t>
            </a:r>
            <a:r>
              <a:rPr sz="1100" dirty="0">
                <a:latin typeface="Arial"/>
                <a:cs typeface="Arial"/>
              </a:rPr>
              <a:t>sekolah serta pemangku  kepentingan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19017" y="4143417"/>
            <a:ext cx="2274570" cy="944233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235"/>
              </a:spcBef>
            </a:pPr>
            <a:r>
              <a:rPr sz="1100" dirty="0">
                <a:latin typeface="Arial"/>
                <a:cs typeface="Arial"/>
              </a:rPr>
              <a:t>Pemerintah </a:t>
            </a:r>
            <a:r>
              <a:rPr sz="1100" spc="-5" dirty="0">
                <a:latin typeface="Arial"/>
                <a:cs typeface="Arial"/>
              </a:rPr>
              <a:t>menyediakan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perangkat  ajar untuk </a:t>
            </a:r>
            <a:r>
              <a:rPr sz="1100" b="1" dirty="0">
                <a:latin typeface="Arial"/>
                <a:cs typeface="Arial"/>
              </a:rPr>
              <a:t>membantu </a:t>
            </a:r>
            <a:r>
              <a:rPr sz="1100" dirty="0">
                <a:latin typeface="Arial"/>
                <a:cs typeface="Arial"/>
              </a:rPr>
              <a:t>satuan  </a:t>
            </a:r>
            <a:r>
              <a:rPr sz="1100" spc="-5" dirty="0">
                <a:latin typeface="Arial"/>
                <a:cs typeface="Arial"/>
              </a:rPr>
              <a:t>pendidikan </a:t>
            </a:r>
            <a:r>
              <a:rPr sz="1100" dirty="0">
                <a:latin typeface="Arial"/>
                <a:cs typeface="Arial"/>
              </a:rPr>
              <a:t>dan guru </a:t>
            </a:r>
            <a:r>
              <a:rPr sz="1100" spc="-5" dirty="0">
                <a:latin typeface="Arial"/>
                <a:cs typeface="Arial"/>
              </a:rPr>
              <a:t>yang  </a:t>
            </a:r>
            <a:r>
              <a:rPr sz="1100" dirty="0">
                <a:latin typeface="Arial"/>
                <a:cs typeface="Arial"/>
              </a:rPr>
              <a:t>membutuhkan panduan </a:t>
            </a:r>
            <a:r>
              <a:rPr sz="1100" spc="-5" dirty="0">
                <a:latin typeface="Arial"/>
                <a:cs typeface="Arial"/>
              </a:rPr>
              <a:t>dalam  </a:t>
            </a:r>
            <a:r>
              <a:rPr sz="1100" dirty="0">
                <a:latin typeface="Arial"/>
                <a:cs typeface="Arial"/>
              </a:rPr>
              <a:t>merancang kurikulum </a:t>
            </a:r>
            <a:r>
              <a:rPr sz="1100" spc="-5" dirty="0">
                <a:latin typeface="Arial"/>
                <a:cs typeface="Arial"/>
              </a:rPr>
              <a:t>dan  </a:t>
            </a:r>
            <a:r>
              <a:rPr sz="1100" dirty="0">
                <a:latin typeface="Arial"/>
                <a:cs typeface="Arial"/>
              </a:rPr>
              <a:t>pembelajaran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58230" y="2421806"/>
            <a:ext cx="11309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990000"/>
                </a:solidFill>
                <a:latin typeface="Arial"/>
                <a:cs typeface="Arial"/>
              </a:rPr>
              <a:t>Gotong-royong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58229" y="2940275"/>
            <a:ext cx="2336800" cy="89832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5"/>
              </a:spcBef>
            </a:pPr>
            <a:r>
              <a:rPr sz="1000" spc="-5" dirty="0">
                <a:latin typeface="Arial"/>
                <a:cs typeface="Arial"/>
              </a:rPr>
              <a:t>Pengembangan kurikulum dan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perangkat  </a:t>
            </a:r>
            <a:r>
              <a:rPr sz="1000" spc="-10" dirty="0">
                <a:latin typeface="Arial"/>
                <a:cs typeface="Arial"/>
              </a:rPr>
              <a:t>ajarnya </a:t>
            </a:r>
            <a:r>
              <a:rPr sz="1000" spc="-5" dirty="0">
                <a:latin typeface="Arial"/>
                <a:cs typeface="Arial"/>
              </a:rPr>
              <a:t>dilakukan </a:t>
            </a:r>
            <a:r>
              <a:rPr sz="1000" spc="-10" dirty="0">
                <a:latin typeface="Arial"/>
                <a:cs typeface="Arial"/>
              </a:rPr>
              <a:t>dengan </a:t>
            </a:r>
            <a:r>
              <a:rPr sz="1000" spc="-5" dirty="0">
                <a:latin typeface="Arial"/>
                <a:cs typeface="Arial"/>
              </a:rPr>
              <a:t>melibatkan  puluhan institusi </a:t>
            </a:r>
            <a:r>
              <a:rPr sz="1000" dirty="0">
                <a:latin typeface="Arial"/>
                <a:cs typeface="Arial"/>
              </a:rPr>
              <a:t>termasuk </a:t>
            </a:r>
            <a:r>
              <a:rPr sz="1000" spc="-5" dirty="0">
                <a:latin typeface="Arial"/>
                <a:cs typeface="Arial"/>
              </a:rPr>
              <a:t>Kemenag,  universitas, sekolah, dan lembaga  pendidikan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lainnya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58230" y="4379608"/>
            <a:ext cx="2357755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</a:pPr>
            <a:r>
              <a:rPr sz="1000" spc="-5" dirty="0">
                <a:latin typeface="Arial"/>
                <a:cs typeface="Arial"/>
              </a:rPr>
              <a:t>Sekolah dianjurkan melibatkan orang tua  </a:t>
            </a:r>
            <a:r>
              <a:rPr sz="1000" spc="-10" dirty="0">
                <a:latin typeface="Arial"/>
                <a:cs typeface="Arial"/>
              </a:rPr>
              <a:t>dan </a:t>
            </a:r>
            <a:r>
              <a:rPr sz="1000" spc="-5" dirty="0">
                <a:latin typeface="Arial"/>
                <a:cs typeface="Arial"/>
              </a:rPr>
              <a:t>masyarakat dalam mengembangkan  kurikulum </a:t>
            </a:r>
            <a:r>
              <a:rPr sz="1000" spc="-10" dirty="0">
                <a:latin typeface="Arial"/>
                <a:cs typeface="Arial"/>
              </a:rPr>
              <a:t>operasionalnya </a:t>
            </a:r>
            <a:r>
              <a:rPr sz="1000" spc="-5" dirty="0">
                <a:latin typeface="Arial"/>
                <a:cs typeface="Arial"/>
              </a:rPr>
              <a:t>masing-masing  berdasarkan </a:t>
            </a:r>
            <a:r>
              <a:rPr sz="1000" dirty="0">
                <a:latin typeface="Arial"/>
                <a:cs typeface="Arial"/>
              </a:rPr>
              <a:t>kerangka</a:t>
            </a:r>
            <a:r>
              <a:rPr sz="1000" spc="-7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kurikulum</a:t>
            </a:r>
            <a:endParaRPr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91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302" y="765873"/>
            <a:ext cx="6372860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45" dirty="0">
                <a:solidFill>
                  <a:srgbClr val="000000"/>
                </a:solidFill>
              </a:rPr>
              <a:t>Kurikulum </a:t>
            </a:r>
            <a:r>
              <a:rPr sz="2000" spc="-65" dirty="0">
                <a:solidFill>
                  <a:srgbClr val="000000"/>
                </a:solidFill>
              </a:rPr>
              <a:t>ini </a:t>
            </a:r>
            <a:r>
              <a:rPr sz="2000" spc="-35" dirty="0">
                <a:solidFill>
                  <a:srgbClr val="000000"/>
                </a:solidFill>
              </a:rPr>
              <a:t>meneruskan </a:t>
            </a:r>
            <a:r>
              <a:rPr sz="2000" spc="15" dirty="0">
                <a:solidFill>
                  <a:srgbClr val="000000"/>
                </a:solidFill>
              </a:rPr>
              <a:t>proses </a:t>
            </a:r>
            <a:r>
              <a:rPr sz="2000" spc="-35" dirty="0">
                <a:solidFill>
                  <a:srgbClr val="000000"/>
                </a:solidFill>
              </a:rPr>
              <a:t>peningkatan </a:t>
            </a:r>
            <a:r>
              <a:rPr sz="2000" spc="-25" dirty="0">
                <a:solidFill>
                  <a:srgbClr val="000000"/>
                </a:solidFill>
              </a:rPr>
              <a:t>kualitas  </a:t>
            </a:r>
            <a:r>
              <a:rPr sz="2000" spc="-55" dirty="0">
                <a:solidFill>
                  <a:srgbClr val="000000"/>
                </a:solidFill>
              </a:rPr>
              <a:t>pembelajaran </a:t>
            </a:r>
            <a:r>
              <a:rPr sz="2000" dirty="0">
                <a:solidFill>
                  <a:srgbClr val="000000"/>
                </a:solidFill>
              </a:rPr>
              <a:t>yang </a:t>
            </a:r>
            <a:r>
              <a:rPr sz="2000" spc="-65" dirty="0">
                <a:solidFill>
                  <a:srgbClr val="000000"/>
                </a:solidFill>
              </a:rPr>
              <a:t>telah </a:t>
            </a:r>
            <a:r>
              <a:rPr sz="2000" spc="-10" dirty="0">
                <a:solidFill>
                  <a:srgbClr val="000000"/>
                </a:solidFill>
              </a:rPr>
              <a:t>diinisiasi</a:t>
            </a:r>
            <a:r>
              <a:rPr sz="2000" spc="-360" dirty="0">
                <a:solidFill>
                  <a:srgbClr val="000000"/>
                </a:solidFill>
              </a:rPr>
              <a:t> </a:t>
            </a:r>
            <a:r>
              <a:rPr sz="2000" spc="-50" dirty="0">
                <a:solidFill>
                  <a:srgbClr val="000000"/>
                </a:solidFill>
              </a:rPr>
              <a:t>kurikulum-kurikulum  </a:t>
            </a:r>
            <a:r>
              <a:rPr sz="2000" spc="-25" dirty="0">
                <a:solidFill>
                  <a:srgbClr val="000000"/>
                </a:solidFill>
              </a:rPr>
              <a:t>sebelumnya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311302" y="2357290"/>
            <a:ext cx="3566795" cy="23943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Arial"/>
                <a:cs typeface="Arial"/>
              </a:rPr>
              <a:t>Berbasis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kompetensi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Arial"/>
              <a:cs typeface="Arial"/>
            </a:endParaRPr>
          </a:p>
          <a:p>
            <a:pPr marL="12700" marR="5080">
              <a:lnSpc>
                <a:spcPct val="114900"/>
              </a:lnSpc>
            </a:pPr>
            <a:r>
              <a:rPr sz="1100" dirty="0">
                <a:latin typeface="Arial"/>
                <a:cs typeface="Arial"/>
              </a:rPr>
              <a:t>Pengetahuan, </a:t>
            </a:r>
            <a:r>
              <a:rPr sz="1100" spc="-5" dirty="0">
                <a:latin typeface="Arial"/>
                <a:cs typeface="Arial"/>
              </a:rPr>
              <a:t>keterampilan, </a:t>
            </a:r>
            <a:r>
              <a:rPr sz="1100" dirty="0">
                <a:latin typeface="Arial"/>
                <a:cs typeface="Arial"/>
              </a:rPr>
              <a:t>dan sikap dirangkaikan  sebagai satu kesatuan proses </a:t>
            </a:r>
            <a:r>
              <a:rPr sz="1100" spc="-5" dirty="0">
                <a:latin typeface="Arial"/>
                <a:cs typeface="Arial"/>
              </a:rPr>
              <a:t>yang </a:t>
            </a:r>
            <a:r>
              <a:rPr sz="1100" dirty="0">
                <a:latin typeface="Arial"/>
                <a:cs typeface="Arial"/>
              </a:rPr>
              <a:t>berkelanjutan  sehingga membangun kompetensi </a:t>
            </a:r>
            <a:r>
              <a:rPr sz="1100" spc="-5" dirty="0">
                <a:latin typeface="Arial"/>
                <a:cs typeface="Arial"/>
              </a:rPr>
              <a:t>yang </a:t>
            </a:r>
            <a:r>
              <a:rPr sz="1100" dirty="0">
                <a:latin typeface="Arial"/>
                <a:cs typeface="Arial"/>
              </a:rPr>
              <a:t>utuh,</a:t>
            </a:r>
            <a:r>
              <a:rPr sz="1100" spc="-1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dinyatakan  sebagai </a:t>
            </a:r>
            <a:r>
              <a:rPr sz="1100" spc="-5" dirty="0">
                <a:latin typeface="Arial"/>
                <a:cs typeface="Arial"/>
              </a:rPr>
              <a:t>Capaian </a:t>
            </a:r>
            <a:r>
              <a:rPr sz="1100" dirty="0">
                <a:latin typeface="Arial"/>
                <a:cs typeface="Arial"/>
              </a:rPr>
              <a:t>Pembelajaran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(CP).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Penguatan fondasi </a:t>
            </a:r>
            <a:r>
              <a:rPr sz="1100" spc="-5" dirty="0">
                <a:latin typeface="Arial"/>
                <a:cs typeface="Arial"/>
              </a:rPr>
              <a:t>literasi </a:t>
            </a:r>
            <a:r>
              <a:rPr sz="1100" dirty="0">
                <a:latin typeface="Arial"/>
                <a:cs typeface="Arial"/>
              </a:rPr>
              <a:t>di </a:t>
            </a:r>
            <a:r>
              <a:rPr sz="1100" spc="-5" dirty="0">
                <a:latin typeface="Arial"/>
                <a:cs typeface="Arial"/>
              </a:rPr>
              <a:t>PAUD </a:t>
            </a:r>
            <a:r>
              <a:rPr sz="1100" dirty="0">
                <a:latin typeface="Arial"/>
                <a:cs typeface="Arial"/>
              </a:rPr>
              <a:t>dan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SD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Arial"/>
              <a:cs typeface="Arial"/>
            </a:endParaRPr>
          </a:p>
          <a:p>
            <a:pPr marL="12700" marR="52705">
              <a:lnSpc>
                <a:spcPct val="115100"/>
              </a:lnSpc>
            </a:pPr>
            <a:r>
              <a:rPr sz="1100" spc="-5" dirty="0">
                <a:latin typeface="Arial"/>
                <a:cs typeface="Arial"/>
              </a:rPr>
              <a:t>Fleksibilitas </a:t>
            </a:r>
            <a:r>
              <a:rPr sz="1100" dirty="0">
                <a:latin typeface="Arial"/>
                <a:cs typeface="Arial"/>
              </a:rPr>
              <a:t>dalam pengorganisasian pembelajaran agar  pembelajaran sesuai dengan kebutuhan </a:t>
            </a:r>
            <a:r>
              <a:rPr sz="1100" spc="-5" dirty="0">
                <a:latin typeface="Arial"/>
                <a:cs typeface="Arial"/>
              </a:rPr>
              <a:t>dan </a:t>
            </a:r>
            <a:r>
              <a:rPr sz="1100" dirty="0">
                <a:latin typeface="Arial"/>
                <a:cs typeface="Arial"/>
              </a:rPr>
              <a:t>kecepatan  </a:t>
            </a:r>
            <a:r>
              <a:rPr sz="1100" spc="-5" dirty="0">
                <a:latin typeface="Arial"/>
                <a:cs typeface="Arial"/>
              </a:rPr>
              <a:t>belajar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siswa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8659" y="2357290"/>
            <a:ext cx="3606800" cy="1973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Arial"/>
                <a:cs typeface="Arial"/>
              </a:rPr>
              <a:t>Karakter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Pancasila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Arial"/>
              <a:cs typeface="Arial"/>
            </a:endParaRPr>
          </a:p>
          <a:p>
            <a:pPr marL="12700" marR="107950">
              <a:lnSpc>
                <a:spcPct val="114900"/>
              </a:lnSpc>
            </a:pPr>
            <a:r>
              <a:rPr sz="1100" spc="-5" dirty="0">
                <a:latin typeface="Arial"/>
                <a:cs typeface="Arial"/>
              </a:rPr>
              <a:t>Sinergi </a:t>
            </a:r>
            <a:r>
              <a:rPr sz="1100" dirty="0">
                <a:latin typeface="Arial"/>
                <a:cs typeface="Arial"/>
              </a:rPr>
              <a:t>antara kegiatan pembelajaran rutin sehari-hari</a:t>
            </a:r>
            <a:r>
              <a:rPr sz="1100" spc="-1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di  kelas dengan kegiatan non-rutin </a:t>
            </a:r>
            <a:r>
              <a:rPr sz="1100" spc="-5" dirty="0">
                <a:latin typeface="Arial"/>
                <a:cs typeface="Arial"/>
              </a:rPr>
              <a:t>interdisipliner </a:t>
            </a:r>
            <a:r>
              <a:rPr sz="1100" dirty="0">
                <a:latin typeface="Arial"/>
                <a:cs typeface="Arial"/>
              </a:rPr>
              <a:t>(projek)  </a:t>
            </a:r>
            <a:r>
              <a:rPr sz="1100" spc="-5" dirty="0">
                <a:latin typeface="Arial"/>
                <a:cs typeface="Arial"/>
              </a:rPr>
              <a:t>yang berorientasi </a:t>
            </a:r>
            <a:r>
              <a:rPr sz="1100" dirty="0">
                <a:latin typeface="Arial"/>
                <a:cs typeface="Arial"/>
              </a:rPr>
              <a:t>pada pembentukan dan penguatan  karakter berdasarkan kerangka Profil </a:t>
            </a:r>
            <a:r>
              <a:rPr sz="1100" spc="-5" dirty="0">
                <a:latin typeface="Arial"/>
                <a:cs typeface="Arial"/>
              </a:rPr>
              <a:t>Pelajar</a:t>
            </a:r>
            <a:r>
              <a:rPr sz="1100" spc="-1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Pancasila.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Arial"/>
              <a:cs typeface="Arial"/>
            </a:endParaRPr>
          </a:p>
          <a:p>
            <a:pPr marL="12700" marR="5080">
              <a:lnSpc>
                <a:spcPct val="114999"/>
              </a:lnSpc>
              <a:spcBef>
                <a:spcPts val="5"/>
              </a:spcBef>
            </a:pPr>
            <a:r>
              <a:rPr sz="1100" dirty="0">
                <a:latin typeface="Arial"/>
                <a:cs typeface="Arial"/>
              </a:rPr>
              <a:t>Menguatkan penerapan teori pembelajaran karakter,</a:t>
            </a:r>
            <a:r>
              <a:rPr sz="1100" spc="-2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yaitu  melalui </a:t>
            </a:r>
            <a:r>
              <a:rPr sz="1100" dirty="0">
                <a:latin typeface="Arial"/>
                <a:cs typeface="Arial"/>
              </a:rPr>
              <a:t>kegiatan projek </a:t>
            </a:r>
            <a:r>
              <a:rPr sz="1100" spc="-5" dirty="0">
                <a:latin typeface="Arial"/>
                <a:cs typeface="Arial"/>
              </a:rPr>
              <a:t>yang </a:t>
            </a:r>
            <a:r>
              <a:rPr sz="1100" dirty="0">
                <a:latin typeface="Arial"/>
                <a:cs typeface="Arial"/>
              </a:rPr>
              <a:t>kontekstual dan berpusat  pada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siswa</a:t>
            </a:r>
            <a:endParaRPr sz="11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033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1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47138" y="3065912"/>
            <a:ext cx="465328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0" dirty="0">
                <a:solidFill>
                  <a:srgbClr val="FFFFFF"/>
                </a:solidFill>
                <a:latin typeface="Roboto"/>
                <a:cs typeface="Roboto"/>
              </a:rPr>
              <a:t>Struktur</a:t>
            </a:r>
            <a:r>
              <a:rPr sz="4200" b="0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4200" b="0" dirty="0">
                <a:solidFill>
                  <a:srgbClr val="FFFFFF"/>
                </a:solidFill>
                <a:latin typeface="Roboto"/>
                <a:cs typeface="Roboto"/>
              </a:rPr>
              <a:t>Kurikulum</a:t>
            </a:r>
            <a:endParaRPr sz="420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7215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0"/>
            <a:ext cx="4316095" cy="6858000"/>
            <a:chOff x="0" y="0"/>
            <a:chExt cx="4316095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316095" cy="5143500"/>
            </a:xfrm>
            <a:custGeom>
              <a:avLst/>
              <a:gdLst/>
              <a:ahLst/>
              <a:cxnLst/>
              <a:rect l="l" t="t" r="r" b="b"/>
              <a:pathLst>
                <a:path w="4316095" h="5143500">
                  <a:moveTo>
                    <a:pt x="4315968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4315968" y="5143500"/>
                  </a:lnTo>
                  <a:lnTo>
                    <a:pt x="4315968" y="0"/>
                  </a:lnTo>
                  <a:close/>
                </a:path>
              </a:pathLst>
            </a:custGeom>
            <a:solidFill>
              <a:srgbClr val="284F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875532" y="380999"/>
              <a:ext cx="143510" cy="137160"/>
            </a:xfrm>
            <a:custGeom>
              <a:avLst/>
              <a:gdLst/>
              <a:ahLst/>
              <a:cxnLst/>
              <a:rect l="l" t="t" r="r" b="b"/>
              <a:pathLst>
                <a:path w="143510" h="137159">
                  <a:moveTo>
                    <a:pt x="143255" y="0"/>
                  </a:moveTo>
                  <a:lnTo>
                    <a:pt x="0" y="0"/>
                  </a:lnTo>
                  <a:lnTo>
                    <a:pt x="0" y="137160"/>
                  </a:lnTo>
                  <a:lnTo>
                    <a:pt x="143255" y="137160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C1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32276" y="380999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20" h="276225">
                  <a:moveTo>
                    <a:pt x="143256" y="137160"/>
                  </a:moveTo>
                  <a:lnTo>
                    <a:pt x="286512" y="137160"/>
                  </a:lnTo>
                  <a:lnTo>
                    <a:pt x="286512" y="0"/>
                  </a:lnTo>
                  <a:lnTo>
                    <a:pt x="143256" y="0"/>
                  </a:lnTo>
                  <a:lnTo>
                    <a:pt x="143256" y="137160"/>
                  </a:lnTo>
                  <a:close/>
                </a:path>
                <a:path w="287020" h="276225">
                  <a:moveTo>
                    <a:pt x="0" y="275844"/>
                  </a:moveTo>
                  <a:lnTo>
                    <a:pt x="143255" y="275844"/>
                  </a:lnTo>
                  <a:lnTo>
                    <a:pt x="143255" y="137160"/>
                  </a:lnTo>
                  <a:lnTo>
                    <a:pt x="0" y="137160"/>
                  </a:lnTo>
                  <a:lnTo>
                    <a:pt x="0" y="275844"/>
                  </a:lnTo>
                  <a:close/>
                </a:path>
              </a:pathLst>
            </a:custGeom>
            <a:ln w="9144">
              <a:solidFill>
                <a:srgbClr val="92C1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81000" y="6126479"/>
          <a:ext cx="1356360" cy="182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5930"/>
                <a:gridCol w="143510"/>
                <a:gridCol w="158750"/>
                <a:gridCol w="142240"/>
                <a:gridCol w="455930"/>
              </a:tblGrid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</a:tr>
            </a:tbl>
          </a:graphicData>
        </a:graphic>
      </p:graphicFrame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0551" y="1262887"/>
            <a:ext cx="352869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Penentuan 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pendekatan  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untuk </a:t>
            </a:r>
            <a:r>
              <a:rPr sz="2400" spc="-75" dirty="0">
                <a:solidFill>
                  <a:srgbClr val="FFD966"/>
                </a:solidFill>
                <a:latin typeface="Arial"/>
                <a:cs typeface="Arial"/>
              </a:rPr>
              <a:t>pengorganisasian  </a:t>
            </a:r>
            <a:r>
              <a:rPr sz="2400" spc="-60" dirty="0">
                <a:solidFill>
                  <a:srgbClr val="FFD966"/>
                </a:solidFill>
                <a:latin typeface="Arial"/>
                <a:cs typeface="Arial"/>
              </a:rPr>
              <a:t>pembelajaran</a:t>
            </a:r>
            <a:r>
              <a:rPr sz="2400" spc="-110" dirty="0">
                <a:solidFill>
                  <a:srgbClr val="FFD966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merupakan  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wewenang 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satuan  pendidikan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00142" y="456521"/>
            <a:ext cx="3850640" cy="8622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200" spc="-35" dirty="0">
                <a:solidFill>
                  <a:srgbClr val="284F7C"/>
                </a:solidFill>
                <a:latin typeface="Arial"/>
                <a:cs typeface="Arial"/>
              </a:rPr>
              <a:t>Seluruh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jenjang </a:t>
            </a:r>
            <a:r>
              <a:rPr sz="1200" spc="-35" dirty="0">
                <a:solidFill>
                  <a:srgbClr val="284F7C"/>
                </a:solidFill>
                <a:latin typeface="Arial"/>
                <a:cs typeface="Arial"/>
              </a:rPr>
              <a:t>satuan </a:t>
            </a:r>
            <a:r>
              <a:rPr sz="1200" spc="-15" dirty="0">
                <a:solidFill>
                  <a:srgbClr val="284F7C"/>
                </a:solidFill>
                <a:latin typeface="Arial"/>
                <a:cs typeface="Arial"/>
              </a:rPr>
              <a:t>pendidikan dapat </a:t>
            </a:r>
            <a:r>
              <a:rPr sz="1200" spc="-40" dirty="0">
                <a:solidFill>
                  <a:srgbClr val="284F7C"/>
                </a:solidFill>
                <a:latin typeface="Arial"/>
                <a:cs typeface="Arial"/>
              </a:rPr>
              <a:t>menggunakan 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pendekatan </a:t>
            </a:r>
            <a:r>
              <a:rPr sz="1200" spc="-40" dirty="0">
                <a:solidFill>
                  <a:srgbClr val="284F7C"/>
                </a:solidFill>
                <a:latin typeface="Arial"/>
                <a:cs typeface="Arial"/>
              </a:rPr>
              <a:t>berbasis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mata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pelajaran, </a:t>
            </a:r>
            <a:r>
              <a:rPr sz="1200" spc="-5" dirty="0">
                <a:solidFill>
                  <a:srgbClr val="284F7C"/>
                </a:solidFill>
                <a:latin typeface="Arial"/>
                <a:cs typeface="Arial"/>
              </a:rPr>
              <a:t>tematik, </a:t>
            </a:r>
            <a:r>
              <a:rPr sz="1200" spc="15" dirty="0">
                <a:solidFill>
                  <a:srgbClr val="284F7C"/>
                </a:solidFill>
                <a:latin typeface="Arial"/>
                <a:cs typeface="Arial"/>
              </a:rPr>
              <a:t>unit </a:t>
            </a:r>
            <a:r>
              <a:rPr sz="1200" dirty="0">
                <a:solidFill>
                  <a:srgbClr val="284F7C"/>
                </a:solidFill>
                <a:latin typeface="Arial"/>
                <a:cs typeface="Arial"/>
              </a:rPr>
              <a:t>inkuiri, 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kolaborasi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84F7C"/>
                </a:solidFill>
                <a:latin typeface="Arial"/>
                <a:cs typeface="Arial"/>
              </a:rPr>
              <a:t>lintas</a:t>
            </a:r>
            <a:r>
              <a:rPr sz="1200" spc="-114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mata</a:t>
            </a:r>
            <a:r>
              <a:rPr sz="12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pelajaran,</a:t>
            </a:r>
            <a:r>
              <a:rPr sz="1200" spc="-12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ataupun</a:t>
            </a:r>
            <a:r>
              <a:rPr sz="12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84F7C"/>
                </a:solidFill>
                <a:latin typeface="Arial"/>
                <a:cs typeface="Arial"/>
              </a:rPr>
              <a:t>paduannya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55" dirty="0">
                <a:solidFill>
                  <a:srgbClr val="284F7C"/>
                </a:solidFill>
                <a:latin typeface="Arial"/>
                <a:cs typeface="Arial"/>
              </a:rPr>
              <a:t>sesuai  </a:t>
            </a:r>
            <a:r>
              <a:rPr sz="1200" spc="-40" dirty="0">
                <a:solidFill>
                  <a:srgbClr val="284F7C"/>
                </a:solidFill>
                <a:latin typeface="Arial"/>
                <a:cs typeface="Arial"/>
              </a:rPr>
              <a:t>dengan </a:t>
            </a:r>
            <a:r>
              <a:rPr sz="1200" spc="-15" dirty="0">
                <a:solidFill>
                  <a:srgbClr val="284F7C"/>
                </a:solidFill>
                <a:latin typeface="Arial"/>
                <a:cs typeface="Arial"/>
              </a:rPr>
              <a:t>peraturan</a:t>
            </a:r>
            <a:r>
              <a:rPr sz="1200" spc="-1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84F7C"/>
                </a:solidFill>
                <a:latin typeface="Arial"/>
                <a:cs typeface="Arial"/>
              </a:rPr>
              <a:t>menteri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52543" y="1848782"/>
            <a:ext cx="3880485" cy="1701363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17500" indent="-304800">
              <a:lnSpc>
                <a:spcPct val="100000"/>
              </a:lnSpc>
              <a:spcBef>
                <a:spcPts val="315"/>
              </a:spcBef>
              <a:buChar char="●"/>
              <a:tabLst>
                <a:tab pos="316865" algn="l"/>
                <a:tab pos="317500" algn="l"/>
              </a:tabLst>
            </a:pPr>
            <a:r>
              <a:rPr sz="1200" spc="-40" dirty="0">
                <a:solidFill>
                  <a:srgbClr val="284F7C"/>
                </a:solidFill>
                <a:latin typeface="Arial"/>
                <a:cs typeface="Arial"/>
              </a:rPr>
              <a:t>Pendekatan</a:t>
            </a:r>
            <a:r>
              <a:rPr sz="1200" spc="-12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84F7C"/>
                </a:solidFill>
                <a:latin typeface="Arial"/>
                <a:cs typeface="Arial"/>
              </a:rPr>
              <a:t>tematik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284F7C"/>
                </a:solidFill>
                <a:latin typeface="Arial"/>
                <a:cs typeface="Arial"/>
              </a:rPr>
              <a:t>tidak</a:t>
            </a:r>
            <a:r>
              <a:rPr sz="1200" spc="-114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terbatas</a:t>
            </a:r>
            <a:r>
              <a:rPr sz="1200" spc="-12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84F7C"/>
                </a:solidFill>
                <a:latin typeface="Arial"/>
                <a:cs typeface="Arial"/>
              </a:rPr>
              <a:t>pada</a:t>
            </a:r>
            <a:r>
              <a:rPr sz="1200" spc="-12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50" dirty="0">
                <a:solidFill>
                  <a:srgbClr val="284F7C"/>
                </a:solidFill>
                <a:latin typeface="Arial"/>
                <a:cs typeface="Arial"/>
              </a:rPr>
              <a:t>SD</a:t>
            </a:r>
            <a:endParaRPr sz="1200">
              <a:latin typeface="Arial"/>
              <a:cs typeface="Arial"/>
            </a:endParaRPr>
          </a:p>
          <a:p>
            <a:pPr marL="317500" indent="-304800">
              <a:lnSpc>
                <a:spcPct val="100000"/>
              </a:lnSpc>
              <a:spcBef>
                <a:spcPts val="215"/>
              </a:spcBef>
              <a:buChar char="●"/>
              <a:tabLst>
                <a:tab pos="316865" algn="l"/>
                <a:tab pos="317500" algn="l"/>
              </a:tabLst>
            </a:pPr>
            <a:r>
              <a:rPr sz="1200" spc="-150" dirty="0">
                <a:solidFill>
                  <a:srgbClr val="284F7C"/>
                </a:solidFill>
                <a:latin typeface="Arial"/>
                <a:cs typeface="Arial"/>
              </a:rPr>
              <a:t>SD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284F7C"/>
                </a:solidFill>
                <a:latin typeface="Arial"/>
                <a:cs typeface="Arial"/>
              </a:rPr>
              <a:t>tidak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284F7C"/>
                </a:solidFill>
                <a:latin typeface="Arial"/>
                <a:cs typeface="Arial"/>
              </a:rPr>
              <a:t>harus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284F7C"/>
                </a:solidFill>
                <a:latin typeface="Arial"/>
                <a:cs typeface="Arial"/>
              </a:rPr>
              <a:t>menggunakan</a:t>
            </a:r>
            <a:r>
              <a:rPr sz="120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84F7C"/>
                </a:solidFill>
                <a:latin typeface="Arial"/>
                <a:cs typeface="Arial"/>
              </a:rPr>
              <a:t>tematik.</a:t>
            </a:r>
            <a:r>
              <a:rPr sz="12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284F7C"/>
                </a:solidFill>
                <a:latin typeface="Arial"/>
                <a:cs typeface="Arial"/>
              </a:rPr>
              <a:t>Namun</a:t>
            </a:r>
            <a:r>
              <a:rPr sz="12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284F7C"/>
                </a:solidFill>
                <a:latin typeface="Arial"/>
                <a:cs typeface="Arial"/>
              </a:rPr>
              <a:t>tidak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284F7C"/>
                </a:solidFill>
                <a:latin typeface="Arial"/>
                <a:cs typeface="Arial"/>
              </a:rPr>
              <a:t>ada</a:t>
            </a:r>
            <a:endParaRPr sz="1200">
              <a:latin typeface="Arial"/>
              <a:cs typeface="Arial"/>
            </a:endParaRPr>
          </a:p>
          <a:p>
            <a:pPr marL="317500">
              <a:lnSpc>
                <a:spcPct val="100000"/>
              </a:lnSpc>
              <a:spcBef>
                <a:spcPts val="215"/>
              </a:spcBef>
            </a:pPr>
            <a:r>
              <a:rPr sz="1200" spc="-30" dirty="0">
                <a:solidFill>
                  <a:srgbClr val="284F7C"/>
                </a:solidFill>
                <a:latin typeface="Arial"/>
                <a:cs typeface="Arial"/>
              </a:rPr>
              <a:t>larangan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84F7C"/>
                </a:solidFill>
                <a:latin typeface="Arial"/>
                <a:cs typeface="Arial"/>
              </a:rPr>
              <a:t>untuk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84F7C"/>
                </a:solidFill>
                <a:latin typeface="Arial"/>
                <a:cs typeface="Arial"/>
              </a:rPr>
              <a:t>satuan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284F7C"/>
                </a:solidFill>
                <a:latin typeface="Arial"/>
                <a:cs typeface="Arial"/>
              </a:rPr>
              <a:t>pendidikan</a:t>
            </a:r>
            <a:r>
              <a:rPr sz="1200" spc="-114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284F7C"/>
                </a:solidFill>
                <a:latin typeface="Arial"/>
                <a:cs typeface="Arial"/>
              </a:rPr>
              <a:t>yang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84F7C"/>
                </a:solidFill>
                <a:latin typeface="Arial"/>
                <a:cs typeface="Arial"/>
              </a:rPr>
              <a:t>mau</a:t>
            </a:r>
            <a:r>
              <a:rPr sz="12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84F7C"/>
                </a:solidFill>
                <a:latin typeface="Arial"/>
                <a:cs typeface="Arial"/>
              </a:rPr>
              <a:t>tetap</a:t>
            </a:r>
            <a:endParaRPr sz="1200">
              <a:latin typeface="Arial"/>
              <a:cs typeface="Arial"/>
            </a:endParaRPr>
          </a:p>
          <a:p>
            <a:pPr marL="317500">
              <a:lnSpc>
                <a:spcPct val="100000"/>
              </a:lnSpc>
              <a:spcBef>
                <a:spcPts val="220"/>
              </a:spcBef>
            </a:pPr>
            <a:r>
              <a:rPr sz="1200" spc="-40" dirty="0">
                <a:solidFill>
                  <a:srgbClr val="284F7C"/>
                </a:solidFill>
                <a:latin typeface="Arial"/>
                <a:cs typeface="Arial"/>
              </a:rPr>
              <a:t>menggunakan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pendekatan</a:t>
            </a:r>
            <a:r>
              <a:rPr sz="1200" spc="-17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284F7C"/>
                </a:solidFill>
                <a:latin typeface="Arial"/>
                <a:cs typeface="Arial"/>
              </a:rPr>
              <a:t>ini</a:t>
            </a:r>
            <a:endParaRPr sz="1200">
              <a:latin typeface="Arial"/>
              <a:cs typeface="Arial"/>
            </a:endParaRPr>
          </a:p>
          <a:p>
            <a:pPr marL="317500" marR="436880" indent="-304800">
              <a:lnSpc>
                <a:spcPct val="114999"/>
              </a:lnSpc>
              <a:buChar char="●"/>
              <a:tabLst>
                <a:tab pos="316865" algn="l"/>
                <a:tab pos="317500" algn="l"/>
              </a:tabLst>
            </a:pPr>
            <a:r>
              <a:rPr sz="1200" spc="-30" dirty="0">
                <a:solidFill>
                  <a:srgbClr val="284F7C"/>
                </a:solidFill>
                <a:latin typeface="Arial"/>
                <a:cs typeface="Arial"/>
              </a:rPr>
              <a:t>Tidak</a:t>
            </a:r>
            <a:r>
              <a:rPr sz="1200" spc="-114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284F7C"/>
                </a:solidFill>
                <a:latin typeface="Arial"/>
                <a:cs typeface="Arial"/>
              </a:rPr>
              <a:t>harus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84F7C"/>
                </a:solidFill>
                <a:latin typeface="Arial"/>
                <a:cs typeface="Arial"/>
              </a:rPr>
              <a:t>satu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pendekatan</a:t>
            </a:r>
            <a:r>
              <a:rPr sz="1200" spc="-12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84F7C"/>
                </a:solidFill>
                <a:latin typeface="Arial"/>
                <a:cs typeface="Arial"/>
              </a:rPr>
              <a:t>untuk</a:t>
            </a:r>
            <a:r>
              <a:rPr sz="12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seluruh</a:t>
            </a:r>
            <a:r>
              <a:rPr sz="1200" spc="-12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mata 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pelajaran, </a:t>
            </a:r>
            <a:r>
              <a:rPr sz="1200" spc="-15" dirty="0">
                <a:solidFill>
                  <a:srgbClr val="284F7C"/>
                </a:solidFill>
                <a:latin typeface="Arial"/>
                <a:cs typeface="Arial"/>
              </a:rPr>
              <a:t>dapat</a:t>
            </a:r>
            <a:r>
              <a:rPr sz="1200" spc="-22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dikombinasikan</a:t>
            </a:r>
            <a:endParaRPr sz="1200">
              <a:latin typeface="Arial"/>
              <a:cs typeface="Arial"/>
            </a:endParaRPr>
          </a:p>
          <a:p>
            <a:pPr marL="317500" indent="-304800">
              <a:lnSpc>
                <a:spcPct val="100000"/>
              </a:lnSpc>
              <a:spcBef>
                <a:spcPts val="215"/>
              </a:spcBef>
              <a:buChar char="●"/>
              <a:tabLst>
                <a:tab pos="316865" algn="l"/>
                <a:tab pos="317500" algn="l"/>
              </a:tabLst>
            </a:pPr>
            <a:r>
              <a:rPr sz="1200" spc="-50" dirty="0">
                <a:solidFill>
                  <a:srgbClr val="284F7C"/>
                </a:solidFill>
                <a:latin typeface="Arial"/>
                <a:cs typeface="Arial"/>
              </a:rPr>
              <a:t>Keleluasaan</a:t>
            </a:r>
            <a:r>
              <a:rPr sz="1200" spc="-114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kolaborasi</a:t>
            </a:r>
            <a:r>
              <a:rPr sz="12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284F7C"/>
                </a:solidFill>
                <a:latin typeface="Arial"/>
                <a:cs typeface="Arial"/>
              </a:rPr>
              <a:t>antar</a:t>
            </a:r>
            <a:r>
              <a:rPr sz="1200" spc="-12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mata</a:t>
            </a:r>
            <a:r>
              <a:rPr sz="12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pelajaran</a:t>
            </a:r>
            <a:r>
              <a:rPr sz="1200" spc="-13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84F7C"/>
                </a:solidFill>
                <a:latin typeface="Arial"/>
                <a:cs typeface="Arial"/>
              </a:rPr>
              <a:t>untuk</a:t>
            </a:r>
            <a:endParaRPr sz="1200">
              <a:latin typeface="Arial"/>
              <a:cs typeface="Arial"/>
            </a:endParaRPr>
          </a:p>
          <a:p>
            <a:pPr marL="317500">
              <a:lnSpc>
                <a:spcPct val="100000"/>
              </a:lnSpc>
              <a:spcBef>
                <a:spcPts val="215"/>
              </a:spcBef>
            </a:pP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melakukan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84F7C"/>
                </a:solidFill>
                <a:latin typeface="Arial"/>
                <a:cs typeface="Arial"/>
              </a:rPr>
              <a:t>asesmen</a:t>
            </a:r>
            <a:r>
              <a:rPr sz="12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84F7C"/>
                </a:solidFill>
                <a:latin typeface="Arial"/>
                <a:cs typeface="Arial"/>
              </a:rPr>
              <a:t>lintas</a:t>
            </a:r>
            <a:r>
              <a:rPr sz="1200" spc="-12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mata</a:t>
            </a:r>
            <a:r>
              <a:rPr sz="12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pelajaran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00143" y="4399789"/>
            <a:ext cx="3973829" cy="126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solidFill>
                  <a:srgbClr val="284F7C"/>
                </a:solidFill>
                <a:latin typeface="Arial"/>
                <a:cs typeface="Arial"/>
              </a:rPr>
              <a:t>Mengintegrasikan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pembelajaran</a:t>
            </a:r>
            <a:r>
              <a:rPr sz="1200" spc="-114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84F7C"/>
                </a:solidFill>
                <a:latin typeface="Arial"/>
                <a:cs typeface="Arial"/>
              </a:rPr>
              <a:t>dan/atau</a:t>
            </a:r>
            <a:r>
              <a:rPr sz="1200" spc="-114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84F7C"/>
                </a:solidFill>
                <a:latin typeface="Arial"/>
                <a:cs typeface="Arial"/>
              </a:rPr>
              <a:t>asesmen</a:t>
            </a:r>
            <a:r>
              <a:rPr sz="12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dapat: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Arial"/>
              <a:cs typeface="Arial"/>
            </a:endParaRPr>
          </a:p>
          <a:p>
            <a:pPr marL="469900" marR="5080" indent="-304800" algn="just">
              <a:lnSpc>
                <a:spcPct val="115100"/>
              </a:lnSpc>
              <a:spcBef>
                <a:spcPts val="5"/>
              </a:spcBef>
              <a:buFont typeface="Noto Sans Symbols"/>
              <a:buChar char="❖"/>
              <a:tabLst>
                <a:tab pos="469900" algn="l"/>
              </a:tabLst>
            </a:pPr>
            <a:r>
              <a:rPr sz="1200" spc="-40" dirty="0">
                <a:solidFill>
                  <a:srgbClr val="284F7C"/>
                </a:solidFill>
                <a:latin typeface="Arial"/>
                <a:cs typeface="Arial"/>
              </a:rPr>
              <a:t>Mengurangi</a:t>
            </a:r>
            <a:r>
              <a:rPr sz="12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84F7C"/>
                </a:solidFill>
                <a:latin typeface="Arial"/>
                <a:cs typeface="Arial"/>
              </a:rPr>
              <a:t>beban</a:t>
            </a:r>
            <a:r>
              <a:rPr sz="12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belajar</a:t>
            </a:r>
            <a:r>
              <a:rPr sz="1200" spc="-114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84F7C"/>
                </a:solidFill>
                <a:latin typeface="Arial"/>
                <a:cs typeface="Arial"/>
              </a:rPr>
              <a:t>siswa,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84F7C"/>
                </a:solidFill>
                <a:latin typeface="Arial"/>
                <a:cs typeface="Arial"/>
              </a:rPr>
              <a:t>karena</a:t>
            </a:r>
            <a:r>
              <a:rPr sz="12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84F7C"/>
                </a:solidFill>
                <a:latin typeface="Arial"/>
                <a:cs typeface="Arial"/>
              </a:rPr>
              <a:t>asesmen</a:t>
            </a:r>
            <a:r>
              <a:rPr sz="12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84F7C"/>
                </a:solidFill>
                <a:latin typeface="Arial"/>
                <a:cs typeface="Arial"/>
              </a:rPr>
              <a:t>yang  </a:t>
            </a:r>
            <a:r>
              <a:rPr sz="1200" spc="-15" dirty="0">
                <a:solidFill>
                  <a:srgbClr val="284F7C"/>
                </a:solidFill>
                <a:latin typeface="Arial"/>
                <a:cs typeface="Arial"/>
              </a:rPr>
              <a:t>berorientasi</a:t>
            </a:r>
            <a:r>
              <a:rPr sz="1200" spc="-12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84F7C"/>
                </a:solidFill>
                <a:latin typeface="Arial"/>
                <a:cs typeface="Arial"/>
              </a:rPr>
              <a:t>pada</a:t>
            </a:r>
            <a:r>
              <a:rPr sz="1200" spc="-13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kompetensi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284F7C"/>
                </a:solidFill>
                <a:latin typeface="Arial"/>
                <a:cs typeface="Arial"/>
              </a:rPr>
              <a:t>biasanya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284F7C"/>
                </a:solidFill>
                <a:latin typeface="Arial"/>
                <a:cs typeface="Arial"/>
              </a:rPr>
              <a:t>membutuhkan  </a:t>
            </a:r>
            <a:r>
              <a:rPr sz="1200" spc="-5" dirty="0">
                <a:solidFill>
                  <a:srgbClr val="284F7C"/>
                </a:solidFill>
                <a:latin typeface="Arial"/>
                <a:cs typeface="Arial"/>
              </a:rPr>
              <a:t>lebih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84F7C"/>
                </a:solidFill>
                <a:latin typeface="Arial"/>
                <a:cs typeface="Arial"/>
              </a:rPr>
              <a:t>banyak</a:t>
            </a:r>
            <a:r>
              <a:rPr sz="12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55" dirty="0">
                <a:solidFill>
                  <a:srgbClr val="284F7C"/>
                </a:solidFill>
                <a:latin typeface="Arial"/>
                <a:cs typeface="Arial"/>
              </a:rPr>
              <a:t>usaha</a:t>
            </a:r>
            <a:r>
              <a:rPr sz="12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84F7C"/>
                </a:solidFill>
                <a:latin typeface="Arial"/>
                <a:cs typeface="Arial"/>
              </a:rPr>
              <a:t>siswa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84F7C"/>
                </a:solidFill>
                <a:latin typeface="Arial"/>
                <a:cs typeface="Arial"/>
              </a:rPr>
              <a:t>(dan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guru</a:t>
            </a:r>
            <a:r>
              <a:rPr sz="12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284F7C"/>
                </a:solidFill>
                <a:latin typeface="Arial"/>
                <a:cs typeface="Arial"/>
              </a:rPr>
              <a:t>yang</a:t>
            </a:r>
            <a:r>
              <a:rPr sz="12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menilainya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284F7C"/>
                </a:solidFill>
                <a:latin typeface="Arial"/>
                <a:cs typeface="Arial"/>
              </a:rPr>
              <a:t>:))</a:t>
            </a:r>
            <a:endParaRPr sz="1200">
              <a:latin typeface="Arial"/>
              <a:cs typeface="Arial"/>
            </a:endParaRPr>
          </a:p>
          <a:p>
            <a:pPr marL="469900" indent="-304800" algn="just">
              <a:lnSpc>
                <a:spcPct val="100000"/>
              </a:lnSpc>
              <a:spcBef>
                <a:spcPts val="215"/>
              </a:spcBef>
              <a:buFont typeface="Noto Sans Symbols"/>
              <a:buChar char="❖"/>
              <a:tabLst>
                <a:tab pos="469900" algn="l"/>
              </a:tabLst>
            </a:pPr>
            <a:r>
              <a:rPr sz="1200" spc="-35" dirty="0">
                <a:solidFill>
                  <a:srgbClr val="284F7C"/>
                </a:solidFill>
                <a:latin typeface="Arial"/>
                <a:cs typeface="Arial"/>
              </a:rPr>
              <a:t>Pembelajaran</a:t>
            </a:r>
            <a:r>
              <a:rPr sz="1200" spc="-12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84F7C"/>
                </a:solidFill>
                <a:latin typeface="Arial"/>
                <a:cs typeface="Arial"/>
              </a:rPr>
              <a:t>dan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84F7C"/>
                </a:solidFill>
                <a:latin typeface="Arial"/>
                <a:cs typeface="Arial"/>
              </a:rPr>
              <a:t>asesmen</a:t>
            </a:r>
            <a:r>
              <a:rPr sz="12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84F7C"/>
                </a:solidFill>
                <a:latin typeface="Arial"/>
                <a:cs typeface="Arial"/>
              </a:rPr>
              <a:t>yang</a:t>
            </a:r>
            <a:r>
              <a:rPr sz="12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84F7C"/>
                </a:solidFill>
                <a:latin typeface="Arial"/>
                <a:cs typeface="Arial"/>
              </a:rPr>
              <a:t>lebih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84F7C"/>
                </a:solidFill>
                <a:latin typeface="Arial"/>
                <a:cs typeface="Arial"/>
              </a:rPr>
              <a:t>bermakna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37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0"/>
            <a:ext cx="4316095" cy="6858000"/>
            <a:chOff x="0" y="0"/>
            <a:chExt cx="4316095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316095" cy="5143500"/>
            </a:xfrm>
            <a:custGeom>
              <a:avLst/>
              <a:gdLst/>
              <a:ahLst/>
              <a:cxnLst/>
              <a:rect l="l" t="t" r="r" b="b"/>
              <a:pathLst>
                <a:path w="4316095" h="5143500">
                  <a:moveTo>
                    <a:pt x="4315968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4315968" y="5143500"/>
                  </a:lnTo>
                  <a:lnTo>
                    <a:pt x="4315968" y="0"/>
                  </a:lnTo>
                  <a:close/>
                </a:path>
              </a:pathLst>
            </a:custGeom>
            <a:solidFill>
              <a:srgbClr val="284F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875532" y="380999"/>
              <a:ext cx="143510" cy="137160"/>
            </a:xfrm>
            <a:custGeom>
              <a:avLst/>
              <a:gdLst/>
              <a:ahLst/>
              <a:cxnLst/>
              <a:rect l="l" t="t" r="r" b="b"/>
              <a:pathLst>
                <a:path w="143510" h="137159">
                  <a:moveTo>
                    <a:pt x="143255" y="0"/>
                  </a:moveTo>
                  <a:lnTo>
                    <a:pt x="0" y="0"/>
                  </a:lnTo>
                  <a:lnTo>
                    <a:pt x="0" y="137160"/>
                  </a:lnTo>
                  <a:lnTo>
                    <a:pt x="143255" y="137160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C1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32276" y="380999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20" h="276225">
                  <a:moveTo>
                    <a:pt x="143256" y="137160"/>
                  </a:moveTo>
                  <a:lnTo>
                    <a:pt x="286512" y="137160"/>
                  </a:lnTo>
                  <a:lnTo>
                    <a:pt x="286512" y="0"/>
                  </a:lnTo>
                  <a:lnTo>
                    <a:pt x="143256" y="0"/>
                  </a:lnTo>
                  <a:lnTo>
                    <a:pt x="143256" y="137160"/>
                  </a:lnTo>
                  <a:close/>
                </a:path>
                <a:path w="287020" h="276225">
                  <a:moveTo>
                    <a:pt x="0" y="275844"/>
                  </a:moveTo>
                  <a:lnTo>
                    <a:pt x="143255" y="275844"/>
                  </a:lnTo>
                  <a:lnTo>
                    <a:pt x="143255" y="137160"/>
                  </a:lnTo>
                  <a:lnTo>
                    <a:pt x="0" y="137160"/>
                  </a:lnTo>
                  <a:lnTo>
                    <a:pt x="0" y="275844"/>
                  </a:lnTo>
                  <a:close/>
                </a:path>
              </a:pathLst>
            </a:custGeom>
            <a:ln w="9144">
              <a:solidFill>
                <a:srgbClr val="92C1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81000" y="6126479"/>
          <a:ext cx="1356360" cy="182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5930"/>
                <a:gridCol w="143510"/>
                <a:gridCol w="158750"/>
                <a:gridCol w="142240"/>
                <a:gridCol w="455930"/>
              </a:tblGrid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</a:tr>
            </a:tbl>
          </a:graphicData>
        </a:graphic>
      </p:graphicFrame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0550" y="1144116"/>
            <a:ext cx="352552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Jam 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pelajaran 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(JP)</a:t>
            </a:r>
            <a:r>
              <a:rPr sz="24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diatur  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oleh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pusat </a:t>
            </a:r>
            <a:r>
              <a:rPr sz="2400" spc="-60" dirty="0">
                <a:solidFill>
                  <a:srgbClr val="FFD966"/>
                </a:solidFill>
                <a:latin typeface="Arial"/>
                <a:cs typeface="Arial"/>
              </a:rPr>
              <a:t>per </a:t>
            </a:r>
            <a:r>
              <a:rPr sz="2400" spc="-65" dirty="0">
                <a:solidFill>
                  <a:srgbClr val="FFD966"/>
                </a:solidFill>
                <a:latin typeface="Arial"/>
                <a:cs typeface="Arial"/>
              </a:rPr>
              <a:t>tahun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,  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bukan 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minggu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00143" y="948407"/>
            <a:ext cx="3846195" cy="434734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1200" spc="-65" dirty="0">
                <a:solidFill>
                  <a:srgbClr val="284F7C"/>
                </a:solidFill>
                <a:latin typeface="Arial"/>
                <a:cs typeface="Arial"/>
              </a:rPr>
              <a:t>Siswa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284F7C"/>
                </a:solidFill>
                <a:latin typeface="Arial"/>
                <a:cs typeface="Arial"/>
              </a:rPr>
              <a:t>tidak</a:t>
            </a:r>
            <a:r>
              <a:rPr sz="12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284F7C"/>
                </a:solidFill>
                <a:latin typeface="Arial"/>
                <a:cs typeface="Arial"/>
              </a:rPr>
              <a:t>harus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mempelajari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hal</a:t>
            </a:r>
            <a:r>
              <a:rPr sz="12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284F7C"/>
                </a:solidFill>
                <a:latin typeface="Arial"/>
                <a:cs typeface="Arial"/>
              </a:rPr>
              <a:t>yang</a:t>
            </a:r>
            <a:r>
              <a:rPr sz="12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84F7C"/>
                </a:solidFill>
                <a:latin typeface="Arial"/>
                <a:cs typeface="Arial"/>
              </a:rPr>
              <a:t>sama</a:t>
            </a:r>
            <a:r>
              <a:rPr sz="12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setiap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minggu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1200" spc="-40" dirty="0">
                <a:solidFill>
                  <a:srgbClr val="284F7C"/>
                </a:solidFill>
                <a:latin typeface="Arial"/>
                <a:cs typeface="Arial"/>
              </a:rPr>
              <a:t>sepanjang</a:t>
            </a:r>
            <a:r>
              <a:rPr sz="1200" spc="-114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284F7C"/>
                </a:solidFill>
                <a:latin typeface="Arial"/>
                <a:cs typeface="Arial"/>
              </a:rPr>
              <a:t>tahun.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00143" y="1815930"/>
            <a:ext cx="40011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solidFill>
                  <a:srgbClr val="284F7C"/>
                </a:solidFill>
                <a:latin typeface="Arial"/>
                <a:cs typeface="Arial"/>
              </a:rPr>
              <a:t>Target</a:t>
            </a:r>
            <a:r>
              <a:rPr sz="1200" spc="-114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284F7C"/>
                </a:solidFill>
                <a:latin typeface="Arial"/>
                <a:cs typeface="Arial"/>
              </a:rPr>
              <a:t>jp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84F7C"/>
                </a:solidFill>
                <a:latin typeface="Arial"/>
                <a:cs typeface="Arial"/>
              </a:rPr>
              <a:t>untuk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84F7C"/>
                </a:solidFill>
                <a:latin typeface="Arial"/>
                <a:cs typeface="Arial"/>
              </a:rPr>
              <a:t>satu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84F7C"/>
                </a:solidFill>
                <a:latin typeface="Arial"/>
                <a:cs typeface="Arial"/>
              </a:rPr>
              <a:t>tahun</a:t>
            </a:r>
            <a:r>
              <a:rPr sz="12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84F7C"/>
                </a:solidFill>
                <a:latin typeface="Arial"/>
                <a:cs typeface="Arial"/>
              </a:rPr>
              <a:t>bisa</a:t>
            </a:r>
            <a:r>
              <a:rPr sz="12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dicapai</a:t>
            </a:r>
            <a:r>
              <a:rPr sz="1200" spc="-114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kurang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84F7C"/>
                </a:solidFill>
                <a:latin typeface="Arial"/>
                <a:cs typeface="Arial"/>
              </a:rPr>
              <a:t>dari</a:t>
            </a:r>
            <a:r>
              <a:rPr sz="12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84F7C"/>
                </a:solidFill>
                <a:latin typeface="Arial"/>
                <a:cs typeface="Arial"/>
              </a:rPr>
              <a:t>satu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284F7C"/>
                </a:solidFill>
                <a:latin typeface="Arial"/>
                <a:cs typeface="Arial"/>
              </a:rPr>
              <a:t>tahun.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00142" y="2366602"/>
            <a:ext cx="4038600" cy="23201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solidFill>
                  <a:srgbClr val="284F7C"/>
                </a:solidFill>
                <a:latin typeface="Arial"/>
                <a:cs typeface="Arial"/>
              </a:rPr>
              <a:t>Contoh skenario </a:t>
            </a:r>
            <a:r>
              <a:rPr sz="1200" spc="10" dirty="0">
                <a:solidFill>
                  <a:srgbClr val="284F7C"/>
                </a:solidFill>
                <a:latin typeface="Arial"/>
                <a:cs typeface="Arial"/>
              </a:rPr>
              <a:t>di</a:t>
            </a:r>
            <a:r>
              <a:rPr sz="1200" spc="-26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SD: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 marL="469900" marR="491490" indent="-304800">
              <a:lnSpc>
                <a:spcPct val="114999"/>
              </a:lnSpc>
              <a:buChar char="●"/>
              <a:tabLst>
                <a:tab pos="469265" algn="l"/>
                <a:tab pos="469900" algn="l"/>
              </a:tabLst>
            </a:pPr>
            <a:r>
              <a:rPr sz="1200" spc="-50" dirty="0">
                <a:solidFill>
                  <a:srgbClr val="284F7C"/>
                </a:solidFill>
                <a:latin typeface="Arial"/>
                <a:cs typeface="Arial"/>
              </a:rPr>
              <a:t>Mapel </a:t>
            </a:r>
            <a:r>
              <a:rPr sz="1200" spc="-40" dirty="0">
                <a:solidFill>
                  <a:srgbClr val="284F7C"/>
                </a:solidFill>
                <a:latin typeface="Arial"/>
                <a:cs typeface="Arial"/>
              </a:rPr>
              <a:t>seni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rupa </a:t>
            </a:r>
            <a:r>
              <a:rPr sz="1200" spc="-10" dirty="0">
                <a:solidFill>
                  <a:srgbClr val="284F7C"/>
                </a:solidFill>
                <a:latin typeface="Arial"/>
                <a:cs typeface="Arial"/>
              </a:rPr>
              <a:t>dipelajari </a:t>
            </a:r>
            <a:r>
              <a:rPr sz="1200" spc="-60" dirty="0">
                <a:solidFill>
                  <a:srgbClr val="284F7C"/>
                </a:solidFill>
                <a:latin typeface="Arial"/>
                <a:cs typeface="Arial"/>
              </a:rPr>
              <a:t>secara </a:t>
            </a:r>
            <a:r>
              <a:rPr sz="1200" spc="-5" dirty="0">
                <a:solidFill>
                  <a:srgbClr val="284F7C"/>
                </a:solidFill>
                <a:latin typeface="Arial"/>
                <a:cs typeface="Arial"/>
              </a:rPr>
              <a:t>intensif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dalam  </a:t>
            </a:r>
            <a:r>
              <a:rPr sz="1200" spc="-45" dirty="0">
                <a:solidFill>
                  <a:srgbClr val="284F7C"/>
                </a:solidFill>
                <a:latin typeface="Arial"/>
                <a:cs typeface="Arial"/>
              </a:rPr>
              <a:t>semester</a:t>
            </a:r>
            <a:r>
              <a:rPr sz="1200" spc="-12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84F7C"/>
                </a:solidFill>
                <a:latin typeface="Arial"/>
                <a:cs typeface="Arial"/>
              </a:rPr>
              <a:t>ganjil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84F7C"/>
                </a:solidFill>
                <a:latin typeface="Arial"/>
                <a:cs typeface="Arial"/>
              </a:rPr>
              <a:t>dan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84F7C"/>
                </a:solidFill>
                <a:latin typeface="Arial"/>
                <a:cs typeface="Arial"/>
              </a:rPr>
              <a:t>asesmen</a:t>
            </a:r>
            <a:r>
              <a:rPr sz="12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sumatifnya</a:t>
            </a:r>
            <a:r>
              <a:rPr sz="12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berupa  </a:t>
            </a:r>
            <a:r>
              <a:rPr sz="1200" spc="-30" dirty="0">
                <a:solidFill>
                  <a:srgbClr val="284F7C"/>
                </a:solidFill>
                <a:latin typeface="Arial"/>
                <a:cs typeface="Arial"/>
              </a:rPr>
              <a:t>pameran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84F7C"/>
                </a:solidFill>
                <a:latin typeface="Arial"/>
                <a:cs typeface="Arial"/>
              </a:rPr>
              <a:t>karya</a:t>
            </a:r>
            <a:endParaRPr sz="1200">
              <a:latin typeface="Arial"/>
              <a:cs typeface="Arial"/>
            </a:endParaRPr>
          </a:p>
          <a:p>
            <a:pPr marL="469900" indent="-304800">
              <a:lnSpc>
                <a:spcPct val="100000"/>
              </a:lnSpc>
              <a:spcBef>
                <a:spcPts val="215"/>
              </a:spcBef>
              <a:buChar char="●"/>
              <a:tabLst>
                <a:tab pos="469265" algn="l"/>
                <a:tab pos="469900" algn="l"/>
              </a:tabLst>
            </a:pPr>
            <a:r>
              <a:rPr sz="1200" spc="-50" dirty="0">
                <a:solidFill>
                  <a:srgbClr val="284F7C"/>
                </a:solidFill>
                <a:latin typeface="Arial"/>
                <a:cs typeface="Arial"/>
              </a:rPr>
              <a:t>Di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284F7C"/>
                </a:solidFill>
                <a:latin typeface="Arial"/>
                <a:cs typeface="Arial"/>
              </a:rPr>
              <a:t>semester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84F7C"/>
                </a:solidFill>
                <a:latin typeface="Arial"/>
                <a:cs typeface="Arial"/>
              </a:rPr>
              <a:t>ganjil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284F7C"/>
                </a:solidFill>
                <a:latin typeface="Arial"/>
                <a:cs typeface="Arial"/>
              </a:rPr>
              <a:t>tersebut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284F7C"/>
                </a:solidFill>
                <a:latin typeface="Arial"/>
                <a:cs typeface="Arial"/>
              </a:rPr>
              <a:t>ada</a:t>
            </a:r>
            <a:r>
              <a:rPr sz="1200" spc="-114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mata</a:t>
            </a:r>
            <a:r>
              <a:rPr sz="12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pelajaran</a:t>
            </a:r>
            <a:r>
              <a:rPr sz="1200" spc="-13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84F7C"/>
                </a:solidFill>
                <a:latin typeface="Arial"/>
                <a:cs typeface="Arial"/>
              </a:rPr>
              <a:t>lain</a:t>
            </a:r>
            <a:r>
              <a:rPr sz="12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284F7C"/>
                </a:solidFill>
                <a:latin typeface="Arial"/>
                <a:cs typeface="Arial"/>
              </a:rPr>
              <a:t>yang</a:t>
            </a:r>
            <a:endParaRPr sz="12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215"/>
              </a:spcBef>
            </a:pPr>
            <a:r>
              <a:rPr sz="1200" spc="-15" dirty="0">
                <a:solidFill>
                  <a:srgbClr val="284F7C"/>
                </a:solidFill>
                <a:latin typeface="Arial"/>
                <a:cs typeface="Arial"/>
              </a:rPr>
              <a:t>dikurangi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jp-nya,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84F7C"/>
                </a:solidFill>
                <a:latin typeface="Arial"/>
                <a:cs typeface="Arial"/>
              </a:rPr>
              <a:t>yaitu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mapel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284F7C"/>
                </a:solidFill>
                <a:latin typeface="Arial"/>
                <a:cs typeface="Arial"/>
              </a:rPr>
              <a:t>IPAS</a:t>
            </a:r>
            <a:endParaRPr sz="1200">
              <a:latin typeface="Arial"/>
              <a:cs typeface="Arial"/>
            </a:endParaRPr>
          </a:p>
          <a:p>
            <a:pPr marL="469900" marR="96520" indent="-304800">
              <a:lnSpc>
                <a:spcPct val="114999"/>
              </a:lnSpc>
              <a:spcBef>
                <a:spcPts val="5"/>
              </a:spcBef>
              <a:buChar char="●"/>
              <a:tabLst>
                <a:tab pos="469265" algn="l"/>
                <a:tab pos="469900" algn="l"/>
              </a:tabLst>
            </a:pPr>
            <a:r>
              <a:rPr sz="1200" spc="-50" dirty="0">
                <a:solidFill>
                  <a:srgbClr val="284F7C"/>
                </a:solidFill>
                <a:latin typeface="Arial"/>
                <a:cs typeface="Arial"/>
              </a:rPr>
              <a:t>Di </a:t>
            </a:r>
            <a:r>
              <a:rPr sz="1200" spc="-45" dirty="0">
                <a:solidFill>
                  <a:srgbClr val="284F7C"/>
                </a:solidFill>
                <a:latin typeface="Arial"/>
                <a:cs typeface="Arial"/>
              </a:rPr>
              <a:t>semester genap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mapel </a:t>
            </a:r>
            <a:r>
              <a:rPr sz="1200" spc="-40" dirty="0">
                <a:solidFill>
                  <a:srgbClr val="284F7C"/>
                </a:solidFill>
                <a:latin typeface="Arial"/>
                <a:cs typeface="Arial"/>
              </a:rPr>
              <a:t>seni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rupa </a:t>
            </a:r>
            <a:r>
              <a:rPr sz="1200" spc="-15" dirty="0">
                <a:solidFill>
                  <a:srgbClr val="284F7C"/>
                </a:solidFill>
                <a:latin typeface="Arial"/>
                <a:cs typeface="Arial"/>
              </a:rPr>
              <a:t>tersebut </a:t>
            </a:r>
            <a:r>
              <a:rPr sz="1200" spc="5" dirty="0">
                <a:solidFill>
                  <a:srgbClr val="284F7C"/>
                </a:solidFill>
                <a:latin typeface="Arial"/>
                <a:cs typeface="Arial"/>
              </a:rPr>
              <a:t>tidak 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diajarkan,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84F7C"/>
                </a:solidFill>
                <a:latin typeface="Arial"/>
                <a:cs typeface="Arial"/>
              </a:rPr>
              <a:t>dan</a:t>
            </a:r>
            <a:r>
              <a:rPr sz="12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mapel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284F7C"/>
                </a:solidFill>
                <a:latin typeface="Arial"/>
                <a:cs typeface="Arial"/>
              </a:rPr>
              <a:t>IPAS</a:t>
            </a:r>
            <a:r>
              <a:rPr sz="12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284F7C"/>
                </a:solidFill>
                <a:latin typeface="Arial"/>
                <a:cs typeface="Arial"/>
              </a:rPr>
              <a:t>akan</a:t>
            </a:r>
            <a:r>
              <a:rPr sz="12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84F7C"/>
                </a:solidFill>
                <a:latin typeface="Arial"/>
                <a:cs typeface="Arial"/>
              </a:rPr>
              <a:t>dipelajari</a:t>
            </a:r>
            <a:r>
              <a:rPr sz="1200" spc="-12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84F7C"/>
                </a:solidFill>
                <a:latin typeface="Arial"/>
                <a:cs typeface="Arial"/>
              </a:rPr>
              <a:t>siswa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84F7C"/>
                </a:solidFill>
                <a:latin typeface="Arial"/>
                <a:cs typeface="Arial"/>
              </a:rPr>
              <a:t>secara  </a:t>
            </a:r>
            <a:r>
              <a:rPr sz="1200" spc="-5" dirty="0">
                <a:solidFill>
                  <a:srgbClr val="284F7C"/>
                </a:solidFill>
                <a:latin typeface="Arial"/>
                <a:cs typeface="Arial"/>
              </a:rPr>
              <a:t>intensif </a:t>
            </a:r>
            <a:r>
              <a:rPr sz="1200" spc="-20" dirty="0">
                <a:solidFill>
                  <a:srgbClr val="284F7C"/>
                </a:solidFill>
                <a:latin typeface="Arial"/>
                <a:cs typeface="Arial"/>
              </a:rPr>
              <a:t>seperti </a:t>
            </a:r>
            <a:r>
              <a:rPr sz="1200" spc="-30" dirty="0">
                <a:solidFill>
                  <a:srgbClr val="284F7C"/>
                </a:solidFill>
                <a:latin typeface="Arial"/>
                <a:cs typeface="Arial"/>
              </a:rPr>
              <a:t>halnya </a:t>
            </a:r>
            <a:r>
              <a:rPr sz="1200" spc="-40" dirty="0">
                <a:solidFill>
                  <a:srgbClr val="284F7C"/>
                </a:solidFill>
                <a:latin typeface="Arial"/>
                <a:cs typeface="Arial"/>
              </a:rPr>
              <a:t>seni </a:t>
            </a:r>
            <a:r>
              <a:rPr sz="1200" spc="10" dirty="0">
                <a:solidFill>
                  <a:srgbClr val="284F7C"/>
                </a:solidFill>
                <a:latin typeface="Arial"/>
                <a:cs typeface="Arial"/>
              </a:rPr>
              <a:t>di </a:t>
            </a:r>
            <a:r>
              <a:rPr sz="1200" spc="-45" dirty="0">
                <a:solidFill>
                  <a:srgbClr val="284F7C"/>
                </a:solidFill>
                <a:latin typeface="Arial"/>
                <a:cs typeface="Arial"/>
              </a:rPr>
              <a:t>semester </a:t>
            </a:r>
            <a:r>
              <a:rPr sz="1200" spc="-15" dirty="0">
                <a:solidFill>
                  <a:srgbClr val="284F7C"/>
                </a:solidFill>
                <a:latin typeface="Arial"/>
                <a:cs typeface="Arial"/>
              </a:rPr>
              <a:t>ganjil, </a:t>
            </a:r>
            <a:r>
              <a:rPr sz="1200" spc="-40" dirty="0">
                <a:solidFill>
                  <a:srgbClr val="284F7C"/>
                </a:solidFill>
                <a:latin typeface="Arial"/>
                <a:cs typeface="Arial"/>
              </a:rPr>
              <a:t>dengan  </a:t>
            </a:r>
            <a:r>
              <a:rPr sz="1200" spc="-60" dirty="0">
                <a:solidFill>
                  <a:srgbClr val="284F7C"/>
                </a:solidFill>
                <a:latin typeface="Arial"/>
                <a:cs typeface="Arial"/>
              </a:rPr>
              <a:t>asesmen</a:t>
            </a:r>
            <a:r>
              <a:rPr sz="12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84F7C"/>
                </a:solidFill>
                <a:latin typeface="Arial"/>
                <a:cs typeface="Arial"/>
              </a:rPr>
              <a:t>sumatif</a:t>
            </a:r>
            <a:r>
              <a:rPr sz="120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84F7C"/>
                </a:solidFill>
                <a:latin typeface="Arial"/>
                <a:cs typeface="Arial"/>
              </a:rPr>
              <a:t>pameran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84F7C"/>
                </a:solidFill>
                <a:latin typeface="Arial"/>
                <a:cs typeface="Arial"/>
              </a:rPr>
              <a:t>hasil</a:t>
            </a:r>
            <a:r>
              <a:rPr sz="12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84F7C"/>
                </a:solidFill>
                <a:latin typeface="Arial"/>
                <a:cs typeface="Arial"/>
              </a:rPr>
              <a:t>penelitian</a:t>
            </a:r>
            <a:r>
              <a:rPr sz="1200" spc="-13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84F7C"/>
                </a:solidFill>
                <a:latin typeface="Arial"/>
                <a:cs typeface="Arial"/>
              </a:rPr>
              <a:t>siswa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57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0"/>
            <a:ext cx="4316095" cy="6858000"/>
            <a:chOff x="0" y="0"/>
            <a:chExt cx="4316095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316095" cy="5143500"/>
            </a:xfrm>
            <a:custGeom>
              <a:avLst/>
              <a:gdLst/>
              <a:ahLst/>
              <a:cxnLst/>
              <a:rect l="l" t="t" r="r" b="b"/>
              <a:pathLst>
                <a:path w="4316095" h="5143500">
                  <a:moveTo>
                    <a:pt x="4315968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4315968" y="5143500"/>
                  </a:lnTo>
                  <a:lnTo>
                    <a:pt x="4315968" y="0"/>
                  </a:lnTo>
                  <a:close/>
                </a:path>
              </a:pathLst>
            </a:custGeom>
            <a:solidFill>
              <a:srgbClr val="284F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875532" y="380999"/>
              <a:ext cx="143510" cy="137160"/>
            </a:xfrm>
            <a:custGeom>
              <a:avLst/>
              <a:gdLst/>
              <a:ahLst/>
              <a:cxnLst/>
              <a:rect l="l" t="t" r="r" b="b"/>
              <a:pathLst>
                <a:path w="143510" h="137159">
                  <a:moveTo>
                    <a:pt x="143255" y="0"/>
                  </a:moveTo>
                  <a:lnTo>
                    <a:pt x="0" y="0"/>
                  </a:lnTo>
                  <a:lnTo>
                    <a:pt x="0" y="137160"/>
                  </a:lnTo>
                  <a:lnTo>
                    <a:pt x="143255" y="137160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C1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32276" y="380999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20" h="276225">
                  <a:moveTo>
                    <a:pt x="143256" y="137160"/>
                  </a:moveTo>
                  <a:lnTo>
                    <a:pt x="286512" y="137160"/>
                  </a:lnTo>
                  <a:lnTo>
                    <a:pt x="286512" y="0"/>
                  </a:lnTo>
                  <a:lnTo>
                    <a:pt x="143256" y="0"/>
                  </a:lnTo>
                  <a:lnTo>
                    <a:pt x="143256" y="137160"/>
                  </a:lnTo>
                  <a:close/>
                </a:path>
                <a:path w="287020" h="276225">
                  <a:moveTo>
                    <a:pt x="0" y="275844"/>
                  </a:moveTo>
                  <a:lnTo>
                    <a:pt x="143255" y="275844"/>
                  </a:lnTo>
                  <a:lnTo>
                    <a:pt x="143255" y="137160"/>
                  </a:lnTo>
                  <a:lnTo>
                    <a:pt x="0" y="137160"/>
                  </a:lnTo>
                  <a:lnTo>
                    <a:pt x="0" y="275844"/>
                  </a:lnTo>
                  <a:close/>
                </a:path>
              </a:pathLst>
            </a:custGeom>
            <a:ln w="9144">
              <a:solidFill>
                <a:srgbClr val="92C1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81000" y="6126479"/>
          <a:ext cx="1356360" cy="182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5930"/>
                <a:gridCol w="143510"/>
                <a:gridCol w="158750"/>
                <a:gridCol w="142240"/>
                <a:gridCol w="455930"/>
              </a:tblGrid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390550" y="955649"/>
            <a:ext cx="3088005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Struktur </a:t>
            </a:r>
            <a:r>
              <a:rPr sz="2400" b="1" spc="-60" dirty="0">
                <a:solidFill>
                  <a:srgbClr val="FFFFFF"/>
                </a:solidFill>
                <a:latin typeface="Arial"/>
                <a:cs typeface="Arial"/>
              </a:rPr>
              <a:t>kurikulum  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terbagi </a:t>
            </a:r>
            <a:r>
              <a:rPr sz="2400" b="1" spc="-65" dirty="0">
                <a:solidFill>
                  <a:srgbClr val="FFFFFF"/>
                </a:solidFill>
                <a:latin typeface="Arial"/>
                <a:cs typeface="Arial"/>
              </a:rPr>
              <a:t>menjadi </a:t>
            </a:r>
            <a:r>
              <a:rPr sz="2400" b="1" spc="-100" dirty="0">
                <a:solidFill>
                  <a:srgbClr val="FFD966"/>
                </a:solidFill>
                <a:latin typeface="Arial"/>
                <a:cs typeface="Arial"/>
              </a:rPr>
              <a:t>dua  </a:t>
            </a:r>
            <a:r>
              <a:rPr sz="2400" b="1" spc="-45" dirty="0">
                <a:solidFill>
                  <a:srgbClr val="FFD966"/>
                </a:solidFill>
                <a:latin typeface="Arial"/>
                <a:cs typeface="Arial"/>
              </a:rPr>
              <a:t>kegiatan </a:t>
            </a:r>
            <a:r>
              <a:rPr sz="2400" b="1" spc="-55" dirty="0">
                <a:solidFill>
                  <a:srgbClr val="FFD966"/>
                </a:solidFill>
                <a:latin typeface="Arial"/>
                <a:cs typeface="Arial"/>
              </a:rPr>
              <a:t>utama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, yaitu  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kegiatan rutin </a:t>
            </a:r>
            <a:r>
              <a:rPr sz="2400" b="1" spc="-65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2400" b="1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kelas  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(intrakurikuler) </a:t>
            </a:r>
            <a:r>
              <a:rPr sz="2400" b="1" spc="-100" dirty="0">
                <a:solidFill>
                  <a:srgbClr val="FFFFFF"/>
                </a:solidFill>
                <a:latin typeface="Arial"/>
                <a:cs typeface="Arial"/>
              </a:rPr>
              <a:t>dan  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kegiatan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projek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700142" y="1055639"/>
            <a:ext cx="3938270" cy="5955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5100"/>
              </a:lnSpc>
              <a:spcBef>
                <a:spcPts val="90"/>
              </a:spcBef>
            </a:pPr>
            <a:r>
              <a:rPr sz="1100" spc="-20" dirty="0">
                <a:solidFill>
                  <a:srgbClr val="284F7C"/>
                </a:solidFill>
              </a:rPr>
              <a:t>Jumlah</a:t>
            </a:r>
            <a:r>
              <a:rPr sz="1100" spc="-125" dirty="0">
                <a:solidFill>
                  <a:srgbClr val="284F7C"/>
                </a:solidFill>
              </a:rPr>
              <a:t> </a:t>
            </a:r>
            <a:r>
              <a:rPr sz="1100" spc="-55" dirty="0">
                <a:solidFill>
                  <a:srgbClr val="284F7C"/>
                </a:solidFill>
              </a:rPr>
              <a:t>jp</a:t>
            </a:r>
            <a:r>
              <a:rPr sz="1100" spc="-120" dirty="0">
                <a:solidFill>
                  <a:srgbClr val="284F7C"/>
                </a:solidFill>
              </a:rPr>
              <a:t> </a:t>
            </a:r>
            <a:r>
              <a:rPr sz="1100" spc="-15" dirty="0">
                <a:solidFill>
                  <a:srgbClr val="284F7C"/>
                </a:solidFill>
              </a:rPr>
              <a:t>tidak</a:t>
            </a:r>
            <a:r>
              <a:rPr sz="1100" spc="-120" dirty="0">
                <a:solidFill>
                  <a:srgbClr val="284F7C"/>
                </a:solidFill>
              </a:rPr>
              <a:t> </a:t>
            </a:r>
            <a:r>
              <a:rPr sz="1100" spc="-25" dirty="0">
                <a:solidFill>
                  <a:srgbClr val="284F7C"/>
                </a:solidFill>
              </a:rPr>
              <a:t>berubah</a:t>
            </a:r>
            <a:r>
              <a:rPr sz="1100" spc="-120" dirty="0">
                <a:solidFill>
                  <a:srgbClr val="284F7C"/>
                </a:solidFill>
              </a:rPr>
              <a:t> </a:t>
            </a:r>
            <a:r>
              <a:rPr sz="1100" spc="-20" dirty="0">
                <a:solidFill>
                  <a:srgbClr val="284F7C"/>
                </a:solidFill>
              </a:rPr>
              <a:t>dari</a:t>
            </a:r>
            <a:r>
              <a:rPr sz="1100" spc="-160" dirty="0">
                <a:solidFill>
                  <a:srgbClr val="284F7C"/>
                </a:solidFill>
              </a:rPr>
              <a:t> </a:t>
            </a:r>
            <a:r>
              <a:rPr sz="1100" spc="-20" dirty="0">
                <a:solidFill>
                  <a:srgbClr val="284F7C"/>
                </a:solidFill>
              </a:rPr>
              <a:t>Kurikulum</a:t>
            </a:r>
            <a:r>
              <a:rPr sz="1100" spc="-114" dirty="0">
                <a:solidFill>
                  <a:srgbClr val="284F7C"/>
                </a:solidFill>
              </a:rPr>
              <a:t> </a:t>
            </a:r>
            <a:r>
              <a:rPr sz="1100" spc="-60" dirty="0">
                <a:solidFill>
                  <a:srgbClr val="284F7C"/>
                </a:solidFill>
              </a:rPr>
              <a:t>2013</a:t>
            </a:r>
            <a:r>
              <a:rPr sz="1100" b="0" spc="-60" dirty="0">
                <a:solidFill>
                  <a:srgbClr val="284F7C"/>
                </a:solidFill>
                <a:latin typeface="Arial"/>
                <a:cs typeface="Arial"/>
              </a:rPr>
              <a:t>,</a:t>
            </a:r>
            <a:r>
              <a:rPr sz="1100" b="0" spc="-1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b="0" spc="-20" dirty="0">
                <a:solidFill>
                  <a:srgbClr val="284F7C"/>
                </a:solidFill>
                <a:latin typeface="Arial"/>
                <a:cs typeface="Arial"/>
              </a:rPr>
              <a:t>namun</a:t>
            </a:r>
            <a:r>
              <a:rPr sz="1100" b="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b="0" spc="-20" dirty="0">
                <a:solidFill>
                  <a:srgbClr val="284F7C"/>
                </a:solidFill>
                <a:latin typeface="Arial"/>
                <a:cs typeface="Arial"/>
              </a:rPr>
              <a:t>sekitar</a:t>
            </a:r>
            <a:r>
              <a:rPr sz="1100" b="0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b="0" spc="-45" dirty="0">
                <a:solidFill>
                  <a:srgbClr val="284F7C"/>
                </a:solidFill>
                <a:latin typeface="Arial"/>
                <a:cs typeface="Arial"/>
              </a:rPr>
              <a:t>20-  </a:t>
            </a:r>
            <a:r>
              <a:rPr sz="1100" b="0" spc="-65" dirty="0">
                <a:solidFill>
                  <a:srgbClr val="284F7C"/>
                </a:solidFill>
                <a:latin typeface="Arial"/>
                <a:cs typeface="Arial"/>
              </a:rPr>
              <a:t>30%</a:t>
            </a:r>
            <a:r>
              <a:rPr sz="1100" b="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b="0" spc="-5" dirty="0">
                <a:solidFill>
                  <a:srgbClr val="284F7C"/>
                </a:solidFill>
                <a:latin typeface="Arial"/>
                <a:cs typeface="Arial"/>
              </a:rPr>
              <a:t>dari</a:t>
            </a:r>
            <a:r>
              <a:rPr sz="1100" b="0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b="0" spc="10" dirty="0">
                <a:solidFill>
                  <a:srgbClr val="284F7C"/>
                </a:solidFill>
                <a:latin typeface="Arial"/>
                <a:cs typeface="Arial"/>
              </a:rPr>
              <a:t>jp/tahun</a:t>
            </a:r>
            <a:r>
              <a:rPr sz="1100" b="0" spc="-8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b="0" spc="-20" dirty="0">
                <a:solidFill>
                  <a:srgbClr val="284F7C"/>
                </a:solidFill>
                <a:latin typeface="Arial"/>
                <a:cs typeface="Arial"/>
              </a:rPr>
              <a:t>dialokasikan</a:t>
            </a:r>
            <a:r>
              <a:rPr sz="1100" b="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b="0" dirty="0">
                <a:solidFill>
                  <a:srgbClr val="284F7C"/>
                </a:solidFill>
                <a:latin typeface="Arial"/>
                <a:cs typeface="Arial"/>
              </a:rPr>
              <a:t>untuk</a:t>
            </a:r>
            <a:r>
              <a:rPr sz="1100" b="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b="0" spc="-25" dirty="0">
                <a:solidFill>
                  <a:srgbClr val="284F7C"/>
                </a:solidFill>
                <a:latin typeface="Arial"/>
                <a:cs typeface="Arial"/>
              </a:rPr>
              <a:t>pembelajaran</a:t>
            </a:r>
            <a:r>
              <a:rPr sz="1100" b="0" spc="-8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b="0" spc="-10" dirty="0">
                <a:solidFill>
                  <a:srgbClr val="284F7C"/>
                </a:solidFill>
                <a:latin typeface="Arial"/>
                <a:cs typeface="Arial"/>
              </a:rPr>
              <a:t>melalui</a:t>
            </a:r>
            <a:r>
              <a:rPr sz="1100" b="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b="0" spc="-5" dirty="0">
                <a:solidFill>
                  <a:srgbClr val="284F7C"/>
                </a:solidFill>
                <a:latin typeface="Arial"/>
                <a:cs typeface="Arial"/>
              </a:rPr>
              <a:t>projek  </a:t>
            </a:r>
            <a:r>
              <a:rPr sz="1100" b="0" spc="-45" dirty="0">
                <a:solidFill>
                  <a:srgbClr val="284F7C"/>
                </a:solidFill>
                <a:latin typeface="Arial"/>
                <a:cs typeface="Arial"/>
              </a:rPr>
              <a:t>yang</a:t>
            </a:r>
            <a:r>
              <a:rPr sz="1100" b="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b="0" dirty="0">
                <a:solidFill>
                  <a:srgbClr val="284F7C"/>
                </a:solidFill>
                <a:latin typeface="Arial"/>
                <a:cs typeface="Arial"/>
              </a:rPr>
              <a:t>ditujukan</a:t>
            </a:r>
            <a:r>
              <a:rPr sz="1100" b="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b="0" spc="5" dirty="0">
                <a:solidFill>
                  <a:srgbClr val="284F7C"/>
                </a:solidFill>
                <a:latin typeface="Arial"/>
                <a:cs typeface="Arial"/>
              </a:rPr>
              <a:t>untuk</a:t>
            </a:r>
            <a:r>
              <a:rPr sz="1100" b="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b="0" spc="-30" dirty="0">
                <a:solidFill>
                  <a:srgbClr val="284F7C"/>
                </a:solidFill>
                <a:latin typeface="Arial"/>
                <a:cs typeface="Arial"/>
              </a:rPr>
              <a:t>mencapai</a:t>
            </a:r>
            <a:r>
              <a:rPr sz="1100" b="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b="0" spc="10" dirty="0">
                <a:solidFill>
                  <a:srgbClr val="284F7C"/>
                </a:solidFill>
                <a:latin typeface="Arial"/>
                <a:cs typeface="Arial"/>
              </a:rPr>
              <a:t>profil</a:t>
            </a:r>
            <a:r>
              <a:rPr sz="1100" b="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b="0" spc="-35" dirty="0">
                <a:solidFill>
                  <a:srgbClr val="284F7C"/>
                </a:solidFill>
                <a:latin typeface="Arial"/>
                <a:cs typeface="Arial"/>
              </a:rPr>
              <a:t>Pelajar</a:t>
            </a:r>
            <a:r>
              <a:rPr sz="1100" b="0" spc="-8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b="0" spc="-45" dirty="0">
                <a:solidFill>
                  <a:srgbClr val="284F7C"/>
                </a:solidFill>
                <a:latin typeface="Arial"/>
                <a:cs typeface="Arial"/>
              </a:rPr>
              <a:t>Pancasila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00142" y="1993527"/>
            <a:ext cx="3921760" cy="1180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95"/>
              </a:spcBef>
            </a:pPr>
            <a:r>
              <a:rPr sz="1100" spc="-35" dirty="0">
                <a:solidFill>
                  <a:srgbClr val="284F7C"/>
                </a:solidFill>
                <a:latin typeface="Arial"/>
                <a:cs typeface="Arial"/>
              </a:rPr>
              <a:t>Kegiatan </a:t>
            </a:r>
            <a:r>
              <a:rPr sz="1100" spc="-10" dirty="0">
                <a:solidFill>
                  <a:srgbClr val="284F7C"/>
                </a:solidFill>
                <a:latin typeface="Arial"/>
                <a:cs typeface="Arial"/>
              </a:rPr>
              <a:t>projek </a:t>
            </a:r>
            <a:r>
              <a:rPr sz="1100" spc="-25" dirty="0">
                <a:solidFill>
                  <a:srgbClr val="284F7C"/>
                </a:solidFill>
                <a:latin typeface="Arial"/>
                <a:cs typeface="Arial"/>
              </a:rPr>
              <a:t>penguatan </a:t>
            </a:r>
            <a:r>
              <a:rPr sz="1100" spc="10" dirty="0">
                <a:solidFill>
                  <a:srgbClr val="284F7C"/>
                </a:solidFill>
                <a:latin typeface="Arial"/>
                <a:cs typeface="Arial"/>
              </a:rPr>
              <a:t>profil </a:t>
            </a:r>
            <a:r>
              <a:rPr sz="1100" spc="-35" dirty="0">
                <a:solidFill>
                  <a:srgbClr val="284F7C"/>
                </a:solidFill>
                <a:latin typeface="Arial"/>
                <a:cs typeface="Arial"/>
              </a:rPr>
              <a:t>Pelajar </a:t>
            </a:r>
            <a:r>
              <a:rPr sz="1100" spc="-45" dirty="0">
                <a:solidFill>
                  <a:srgbClr val="284F7C"/>
                </a:solidFill>
                <a:latin typeface="Arial"/>
                <a:cs typeface="Arial"/>
              </a:rPr>
              <a:t>Pancasila </a:t>
            </a:r>
            <a:r>
              <a:rPr sz="1100" spc="-10" dirty="0">
                <a:solidFill>
                  <a:srgbClr val="284F7C"/>
                </a:solidFill>
                <a:latin typeface="Arial"/>
                <a:cs typeface="Arial"/>
              </a:rPr>
              <a:t>tersebut </a:t>
            </a:r>
            <a:r>
              <a:rPr sz="1100" spc="5" dirty="0">
                <a:solidFill>
                  <a:srgbClr val="284F7C"/>
                </a:solidFill>
                <a:latin typeface="Arial"/>
                <a:cs typeface="Arial"/>
              </a:rPr>
              <a:t>tidak  </a:t>
            </a:r>
            <a:r>
              <a:rPr sz="1100" spc="-35" dirty="0">
                <a:solidFill>
                  <a:srgbClr val="284F7C"/>
                </a:solidFill>
                <a:latin typeface="Arial"/>
                <a:cs typeface="Arial"/>
              </a:rPr>
              <a:t>berbasis </a:t>
            </a:r>
            <a:r>
              <a:rPr sz="1100" spc="-15" dirty="0">
                <a:solidFill>
                  <a:srgbClr val="284F7C"/>
                </a:solidFill>
                <a:latin typeface="Arial"/>
                <a:cs typeface="Arial"/>
              </a:rPr>
              <a:t>mata </a:t>
            </a:r>
            <a:r>
              <a:rPr sz="1100" spc="-25" dirty="0">
                <a:solidFill>
                  <a:srgbClr val="284F7C"/>
                </a:solidFill>
                <a:latin typeface="Arial"/>
                <a:cs typeface="Arial"/>
              </a:rPr>
              <a:t>pelajaran. </a:t>
            </a:r>
            <a:r>
              <a:rPr sz="1100" spc="-30" dirty="0">
                <a:solidFill>
                  <a:srgbClr val="284F7C"/>
                </a:solidFill>
                <a:latin typeface="Arial"/>
                <a:cs typeface="Arial"/>
              </a:rPr>
              <a:t>Jam </a:t>
            </a:r>
            <a:r>
              <a:rPr sz="1100" spc="-20" dirty="0">
                <a:solidFill>
                  <a:srgbClr val="284F7C"/>
                </a:solidFill>
                <a:latin typeface="Arial"/>
                <a:cs typeface="Arial"/>
              </a:rPr>
              <a:t>pelajaran </a:t>
            </a:r>
            <a:r>
              <a:rPr sz="1100" spc="5" dirty="0">
                <a:solidFill>
                  <a:srgbClr val="284F7C"/>
                </a:solidFill>
                <a:latin typeface="Arial"/>
                <a:cs typeface="Arial"/>
              </a:rPr>
              <a:t>untuk </a:t>
            </a:r>
            <a:r>
              <a:rPr sz="1100" spc="-20" dirty="0">
                <a:solidFill>
                  <a:srgbClr val="284F7C"/>
                </a:solidFill>
                <a:latin typeface="Arial"/>
                <a:cs typeface="Arial"/>
              </a:rPr>
              <a:t>setiap mapel  </a:t>
            </a:r>
            <a:r>
              <a:rPr sz="1100" spc="-10" dirty="0">
                <a:solidFill>
                  <a:srgbClr val="284F7C"/>
                </a:solidFill>
                <a:latin typeface="Arial"/>
                <a:cs typeface="Arial"/>
              </a:rPr>
              <a:t>dialihkan</a:t>
            </a:r>
            <a:r>
              <a:rPr sz="11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284F7C"/>
                </a:solidFill>
                <a:latin typeface="Arial"/>
                <a:cs typeface="Arial"/>
              </a:rPr>
              <a:t>karena:</a:t>
            </a:r>
            <a:r>
              <a:rPr sz="110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284F7C"/>
                </a:solidFill>
                <a:latin typeface="Arial"/>
                <a:cs typeface="Arial"/>
              </a:rPr>
              <a:t>1)</a:t>
            </a:r>
            <a:r>
              <a:rPr sz="1100" spc="-7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284F7C"/>
                </a:solidFill>
                <a:latin typeface="Arial"/>
                <a:cs typeface="Arial"/>
              </a:rPr>
              <a:t>tidak</a:t>
            </a:r>
            <a:r>
              <a:rPr sz="1100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40" dirty="0">
                <a:solidFill>
                  <a:srgbClr val="284F7C"/>
                </a:solidFill>
                <a:latin typeface="Arial"/>
                <a:cs typeface="Arial"/>
              </a:rPr>
              <a:t>ada</a:t>
            </a:r>
            <a:r>
              <a:rPr sz="11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284F7C"/>
                </a:solidFill>
                <a:latin typeface="Arial"/>
                <a:cs typeface="Arial"/>
              </a:rPr>
              <a:t>penambahan</a:t>
            </a:r>
            <a:r>
              <a:rPr sz="11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284F7C"/>
                </a:solidFill>
                <a:latin typeface="Arial"/>
                <a:cs typeface="Arial"/>
              </a:rPr>
              <a:t>jp</a:t>
            </a:r>
            <a:r>
              <a:rPr sz="1100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284F7C"/>
                </a:solidFill>
                <a:latin typeface="Arial"/>
                <a:cs typeface="Arial"/>
              </a:rPr>
              <a:t>untuk</a:t>
            </a:r>
            <a:r>
              <a:rPr sz="1100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284F7C"/>
                </a:solidFill>
                <a:latin typeface="Arial"/>
                <a:cs typeface="Arial"/>
              </a:rPr>
              <a:t>siswa</a:t>
            </a:r>
            <a:r>
              <a:rPr sz="11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84F7C"/>
                </a:solidFill>
                <a:latin typeface="Arial"/>
                <a:cs typeface="Arial"/>
              </a:rPr>
              <a:t>(jp</a:t>
            </a:r>
            <a:r>
              <a:rPr sz="1100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284F7C"/>
                </a:solidFill>
                <a:latin typeface="Arial"/>
                <a:cs typeface="Arial"/>
              </a:rPr>
              <a:t>yang  </a:t>
            </a:r>
            <a:r>
              <a:rPr sz="1100" spc="-40" dirty="0">
                <a:solidFill>
                  <a:srgbClr val="284F7C"/>
                </a:solidFill>
                <a:latin typeface="Arial"/>
                <a:cs typeface="Arial"/>
              </a:rPr>
              <a:t>ada saat </a:t>
            </a:r>
            <a:r>
              <a:rPr sz="1100" spc="10" dirty="0">
                <a:solidFill>
                  <a:srgbClr val="284F7C"/>
                </a:solidFill>
                <a:latin typeface="Arial"/>
                <a:cs typeface="Arial"/>
              </a:rPr>
              <a:t>ini </a:t>
            </a:r>
            <a:r>
              <a:rPr sz="1100" spc="-35" dirty="0">
                <a:solidFill>
                  <a:srgbClr val="284F7C"/>
                </a:solidFill>
                <a:latin typeface="Arial"/>
                <a:cs typeface="Arial"/>
              </a:rPr>
              <a:t>sudah </a:t>
            </a:r>
            <a:r>
              <a:rPr sz="1100" spc="-15" dirty="0">
                <a:solidFill>
                  <a:srgbClr val="284F7C"/>
                </a:solidFill>
                <a:latin typeface="Arial"/>
                <a:cs typeface="Arial"/>
              </a:rPr>
              <a:t>cukup </a:t>
            </a:r>
            <a:r>
              <a:rPr sz="1100" spc="-30" dirty="0">
                <a:solidFill>
                  <a:srgbClr val="284F7C"/>
                </a:solidFill>
                <a:latin typeface="Arial"/>
                <a:cs typeface="Arial"/>
              </a:rPr>
              <a:t>panjang), </a:t>
            </a:r>
            <a:r>
              <a:rPr sz="1100" spc="-25" dirty="0">
                <a:solidFill>
                  <a:srgbClr val="284F7C"/>
                </a:solidFill>
                <a:latin typeface="Arial"/>
                <a:cs typeface="Arial"/>
              </a:rPr>
              <a:t>dan </a:t>
            </a:r>
            <a:r>
              <a:rPr sz="1100" spc="-50" dirty="0">
                <a:solidFill>
                  <a:srgbClr val="284F7C"/>
                </a:solidFill>
                <a:latin typeface="Arial"/>
                <a:cs typeface="Arial"/>
              </a:rPr>
              <a:t>2) </a:t>
            </a:r>
            <a:r>
              <a:rPr sz="1100" spc="-25" dirty="0">
                <a:solidFill>
                  <a:srgbClr val="284F7C"/>
                </a:solidFill>
                <a:latin typeface="Arial"/>
                <a:cs typeface="Arial"/>
              </a:rPr>
              <a:t>diasumsikan </a:t>
            </a:r>
            <a:r>
              <a:rPr sz="1100" spc="-30" dirty="0">
                <a:solidFill>
                  <a:srgbClr val="284F7C"/>
                </a:solidFill>
                <a:latin typeface="Arial"/>
                <a:cs typeface="Arial"/>
              </a:rPr>
              <a:t>bahwa  </a:t>
            </a:r>
            <a:r>
              <a:rPr sz="1100" spc="-20" dirty="0">
                <a:solidFill>
                  <a:srgbClr val="284F7C"/>
                </a:solidFill>
                <a:latin typeface="Arial"/>
                <a:cs typeface="Arial"/>
              </a:rPr>
              <a:t>kompetensi </a:t>
            </a:r>
            <a:r>
              <a:rPr sz="1100" spc="-35" dirty="0">
                <a:solidFill>
                  <a:srgbClr val="284F7C"/>
                </a:solidFill>
                <a:latin typeface="Arial"/>
                <a:cs typeface="Arial"/>
              </a:rPr>
              <a:t>esensial* </a:t>
            </a:r>
            <a:r>
              <a:rPr sz="1100" spc="-10" dirty="0">
                <a:solidFill>
                  <a:srgbClr val="284F7C"/>
                </a:solidFill>
                <a:latin typeface="Arial"/>
                <a:cs typeface="Arial"/>
              </a:rPr>
              <a:t>dari </a:t>
            </a:r>
            <a:r>
              <a:rPr sz="1100" spc="-25" dirty="0">
                <a:solidFill>
                  <a:srgbClr val="284F7C"/>
                </a:solidFill>
                <a:latin typeface="Arial"/>
                <a:cs typeface="Arial"/>
              </a:rPr>
              <a:t>seluruh </a:t>
            </a:r>
            <a:r>
              <a:rPr sz="1100" spc="-15" dirty="0">
                <a:solidFill>
                  <a:srgbClr val="284F7C"/>
                </a:solidFill>
                <a:latin typeface="Arial"/>
                <a:cs typeface="Arial"/>
              </a:rPr>
              <a:t>mata </a:t>
            </a:r>
            <a:r>
              <a:rPr sz="1100" spc="-20" dirty="0">
                <a:solidFill>
                  <a:srgbClr val="284F7C"/>
                </a:solidFill>
                <a:latin typeface="Arial"/>
                <a:cs typeface="Arial"/>
              </a:rPr>
              <a:t>pelajaran </a:t>
            </a:r>
            <a:r>
              <a:rPr sz="1100" spc="-35" dirty="0">
                <a:solidFill>
                  <a:srgbClr val="284F7C"/>
                </a:solidFill>
                <a:latin typeface="Arial"/>
                <a:cs typeface="Arial"/>
              </a:rPr>
              <a:t>akan </a:t>
            </a:r>
            <a:r>
              <a:rPr sz="1100" spc="-10" dirty="0">
                <a:solidFill>
                  <a:srgbClr val="284F7C"/>
                </a:solidFill>
                <a:latin typeface="Arial"/>
                <a:cs typeface="Arial"/>
              </a:rPr>
              <a:t>dipelajari  </a:t>
            </a:r>
            <a:r>
              <a:rPr sz="1100" spc="-30" dirty="0">
                <a:solidFill>
                  <a:srgbClr val="284F7C"/>
                </a:solidFill>
                <a:latin typeface="Arial"/>
                <a:cs typeface="Arial"/>
              </a:rPr>
              <a:t>juga </a:t>
            </a:r>
            <a:r>
              <a:rPr sz="1100" spc="-10" dirty="0">
                <a:solidFill>
                  <a:srgbClr val="284F7C"/>
                </a:solidFill>
                <a:latin typeface="Arial"/>
                <a:cs typeface="Arial"/>
              </a:rPr>
              <a:t>melalui</a:t>
            </a:r>
            <a:r>
              <a:rPr sz="1100" spc="-15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284F7C"/>
                </a:solidFill>
                <a:latin typeface="Arial"/>
                <a:cs typeface="Arial"/>
              </a:rPr>
              <a:t>projek.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99787" y="4340520"/>
            <a:ext cx="3853815" cy="6541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" marR="5080" indent="-6350" algn="r">
              <a:lnSpc>
                <a:spcPct val="114999"/>
              </a:lnSpc>
              <a:spcBef>
                <a:spcPts val="95"/>
              </a:spcBef>
            </a:pPr>
            <a:r>
              <a:rPr sz="900" spc="-20" dirty="0">
                <a:solidFill>
                  <a:srgbClr val="284F7C"/>
                </a:solidFill>
                <a:latin typeface="Arial"/>
                <a:cs typeface="Arial"/>
              </a:rPr>
              <a:t>*Kompetensi</a:t>
            </a:r>
            <a:r>
              <a:rPr sz="900" spc="-4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40" dirty="0">
                <a:solidFill>
                  <a:srgbClr val="284F7C"/>
                </a:solidFill>
                <a:latin typeface="Arial"/>
                <a:cs typeface="Arial"/>
              </a:rPr>
              <a:t>esensial</a:t>
            </a:r>
            <a:r>
              <a:rPr sz="900" spc="-5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15" dirty="0">
                <a:solidFill>
                  <a:srgbClr val="284F7C"/>
                </a:solidFill>
                <a:latin typeface="Arial"/>
                <a:cs typeface="Arial"/>
              </a:rPr>
              <a:t>dikenal</a:t>
            </a:r>
            <a:r>
              <a:rPr sz="900" spc="-6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284F7C"/>
                </a:solidFill>
                <a:latin typeface="Arial"/>
                <a:cs typeface="Arial"/>
              </a:rPr>
              <a:t>juga</a:t>
            </a:r>
            <a:r>
              <a:rPr sz="90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30" dirty="0">
                <a:solidFill>
                  <a:srgbClr val="284F7C"/>
                </a:solidFill>
                <a:latin typeface="Arial"/>
                <a:cs typeface="Arial"/>
              </a:rPr>
              <a:t>dengan</a:t>
            </a:r>
            <a:r>
              <a:rPr sz="900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i="1" spc="-30" dirty="0">
                <a:solidFill>
                  <a:srgbClr val="284F7C"/>
                </a:solidFill>
                <a:latin typeface="Arial"/>
                <a:cs typeface="Arial"/>
              </a:rPr>
              <a:t>general</a:t>
            </a:r>
            <a:r>
              <a:rPr sz="900" i="1" spc="-5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i="1" spc="-20" dirty="0">
                <a:solidFill>
                  <a:srgbClr val="284F7C"/>
                </a:solidFill>
                <a:latin typeface="Arial"/>
                <a:cs typeface="Arial"/>
              </a:rPr>
              <a:t>capabilities</a:t>
            </a:r>
            <a:r>
              <a:rPr sz="900" spc="-20" dirty="0">
                <a:solidFill>
                  <a:srgbClr val="284F7C"/>
                </a:solidFill>
                <a:latin typeface="Arial"/>
                <a:cs typeface="Arial"/>
              </a:rPr>
              <a:t>,</a:t>
            </a:r>
            <a:r>
              <a:rPr sz="900" spc="-6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i="1" spc="-30" dirty="0">
                <a:solidFill>
                  <a:srgbClr val="284F7C"/>
                </a:solidFill>
                <a:latin typeface="Arial"/>
                <a:cs typeface="Arial"/>
              </a:rPr>
              <a:t>transversal</a:t>
            </a:r>
            <a:r>
              <a:rPr sz="900" i="1" spc="-3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i="1" spc="-25" dirty="0">
                <a:solidFill>
                  <a:srgbClr val="284F7C"/>
                </a:solidFill>
                <a:latin typeface="Arial"/>
                <a:cs typeface="Arial"/>
              </a:rPr>
              <a:t>skills, </a:t>
            </a:r>
            <a:r>
              <a:rPr sz="900" i="1" spc="-4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15" dirty="0">
                <a:solidFill>
                  <a:srgbClr val="284F7C"/>
                </a:solidFill>
                <a:latin typeface="Arial"/>
                <a:cs typeface="Arial"/>
              </a:rPr>
              <a:t>atau</a:t>
            </a:r>
            <a:r>
              <a:rPr sz="90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i="1" spc="-25" dirty="0">
                <a:solidFill>
                  <a:srgbClr val="284F7C"/>
                </a:solidFill>
                <a:latin typeface="Arial"/>
                <a:cs typeface="Arial"/>
              </a:rPr>
              <a:t>transferable</a:t>
            </a:r>
            <a:r>
              <a:rPr sz="900" i="1" spc="-2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i="1" spc="-25" dirty="0">
                <a:solidFill>
                  <a:srgbClr val="284F7C"/>
                </a:solidFill>
                <a:latin typeface="Arial"/>
                <a:cs typeface="Arial"/>
              </a:rPr>
              <a:t>skills</a:t>
            </a:r>
            <a:r>
              <a:rPr sz="900" i="1" spc="-7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35" dirty="0">
                <a:solidFill>
                  <a:srgbClr val="284F7C"/>
                </a:solidFill>
                <a:latin typeface="Arial"/>
                <a:cs typeface="Arial"/>
              </a:rPr>
              <a:t>yang</a:t>
            </a:r>
            <a:r>
              <a:rPr sz="90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284F7C"/>
                </a:solidFill>
                <a:latin typeface="Arial"/>
                <a:cs typeface="Arial"/>
              </a:rPr>
              <a:t>dipelajari</a:t>
            </a:r>
            <a:r>
              <a:rPr sz="900" spc="-6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284F7C"/>
                </a:solidFill>
                <a:latin typeface="Arial"/>
                <a:cs typeface="Arial"/>
              </a:rPr>
              <a:t>melalui</a:t>
            </a:r>
            <a:r>
              <a:rPr sz="900" spc="-6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284F7C"/>
                </a:solidFill>
                <a:latin typeface="Arial"/>
                <a:cs typeface="Arial"/>
              </a:rPr>
              <a:t>disiplin</a:t>
            </a:r>
            <a:r>
              <a:rPr sz="900" spc="-6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284F7C"/>
                </a:solidFill>
                <a:latin typeface="Arial"/>
                <a:cs typeface="Arial"/>
              </a:rPr>
              <a:t>ilmu</a:t>
            </a:r>
            <a:r>
              <a:rPr sz="900" spc="-4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284F7C"/>
                </a:solidFill>
                <a:latin typeface="Arial"/>
                <a:cs typeface="Arial"/>
              </a:rPr>
              <a:t>namun</a:t>
            </a:r>
            <a:r>
              <a:rPr sz="90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84F7C"/>
                </a:solidFill>
                <a:latin typeface="Arial"/>
                <a:cs typeface="Arial"/>
              </a:rPr>
              <a:t>tidak</a:t>
            </a:r>
            <a:r>
              <a:rPr sz="900" spc="-5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15" dirty="0">
                <a:solidFill>
                  <a:srgbClr val="284F7C"/>
                </a:solidFill>
                <a:latin typeface="Arial"/>
                <a:cs typeface="Arial"/>
              </a:rPr>
              <a:t>melekat </a:t>
            </a:r>
            <a:r>
              <a:rPr sz="9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84F7C"/>
                </a:solidFill>
                <a:latin typeface="Arial"/>
                <a:cs typeface="Arial"/>
              </a:rPr>
              <a:t>pada</a:t>
            </a:r>
            <a:r>
              <a:rPr sz="9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84F7C"/>
                </a:solidFill>
                <a:latin typeface="Arial"/>
                <a:cs typeface="Arial"/>
              </a:rPr>
              <a:t>suatu</a:t>
            </a:r>
            <a:r>
              <a:rPr sz="9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284F7C"/>
                </a:solidFill>
                <a:latin typeface="Arial"/>
                <a:cs typeface="Arial"/>
              </a:rPr>
              <a:t>ilmu</a:t>
            </a:r>
            <a:r>
              <a:rPr sz="900" spc="-5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84F7C"/>
                </a:solidFill>
                <a:latin typeface="Arial"/>
                <a:cs typeface="Arial"/>
              </a:rPr>
              <a:t>pengetahuan</a:t>
            </a:r>
            <a:r>
              <a:rPr sz="9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40" dirty="0">
                <a:solidFill>
                  <a:srgbClr val="284F7C"/>
                </a:solidFill>
                <a:latin typeface="Arial"/>
                <a:cs typeface="Arial"/>
              </a:rPr>
              <a:t>sehingga</a:t>
            </a:r>
            <a:r>
              <a:rPr sz="900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284F7C"/>
                </a:solidFill>
                <a:latin typeface="Arial"/>
                <a:cs typeface="Arial"/>
              </a:rPr>
              <a:t>dapat</a:t>
            </a:r>
            <a:r>
              <a:rPr sz="9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284F7C"/>
                </a:solidFill>
                <a:latin typeface="Arial"/>
                <a:cs typeface="Arial"/>
              </a:rPr>
              <a:t>digunakan</a:t>
            </a:r>
            <a:r>
              <a:rPr sz="9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284F7C"/>
                </a:solidFill>
                <a:latin typeface="Arial"/>
                <a:cs typeface="Arial"/>
              </a:rPr>
              <a:t>di</a:t>
            </a:r>
            <a:r>
              <a:rPr sz="900" spc="-7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84F7C"/>
                </a:solidFill>
                <a:latin typeface="Arial"/>
                <a:cs typeface="Arial"/>
              </a:rPr>
              <a:t>berbagai</a:t>
            </a:r>
            <a:r>
              <a:rPr sz="900" spc="-7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284F7C"/>
                </a:solidFill>
                <a:latin typeface="Arial"/>
                <a:cs typeface="Arial"/>
              </a:rPr>
              <a:t>konteks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55"/>
              </a:spcBef>
            </a:pPr>
            <a:r>
              <a:rPr sz="900" spc="-20" dirty="0">
                <a:solidFill>
                  <a:srgbClr val="284F7C"/>
                </a:solidFill>
                <a:latin typeface="Arial"/>
                <a:cs typeface="Arial"/>
              </a:rPr>
              <a:t>termasuk</a:t>
            </a:r>
            <a:r>
              <a:rPr sz="900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15" dirty="0">
                <a:solidFill>
                  <a:srgbClr val="284F7C"/>
                </a:solidFill>
                <a:latin typeface="Arial"/>
                <a:cs typeface="Arial"/>
              </a:rPr>
              <a:t>kehidupan</a:t>
            </a:r>
            <a:r>
              <a:rPr sz="900" spc="-7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284F7C"/>
                </a:solidFill>
                <a:latin typeface="Arial"/>
                <a:cs typeface="Arial"/>
              </a:rPr>
              <a:t>sehari-hari</a:t>
            </a:r>
            <a:r>
              <a:rPr sz="900" spc="-8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284F7C"/>
                </a:solidFill>
                <a:latin typeface="Arial"/>
                <a:cs typeface="Arial"/>
              </a:rPr>
              <a:t>dan</a:t>
            </a:r>
            <a:r>
              <a:rPr sz="9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15" dirty="0">
                <a:solidFill>
                  <a:srgbClr val="284F7C"/>
                </a:solidFill>
                <a:latin typeface="Arial"/>
                <a:cs typeface="Arial"/>
              </a:rPr>
              <a:t>dunia</a:t>
            </a:r>
            <a:r>
              <a:rPr sz="900" spc="-8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284F7C"/>
                </a:solidFill>
                <a:latin typeface="Arial"/>
                <a:cs typeface="Arial"/>
              </a:rPr>
              <a:t>kerja</a:t>
            </a:r>
            <a:endParaRPr sz="9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335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0"/>
            <a:ext cx="4316095" cy="6858000"/>
            <a:chOff x="0" y="0"/>
            <a:chExt cx="4316095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316095" cy="5143500"/>
            </a:xfrm>
            <a:custGeom>
              <a:avLst/>
              <a:gdLst/>
              <a:ahLst/>
              <a:cxnLst/>
              <a:rect l="l" t="t" r="r" b="b"/>
              <a:pathLst>
                <a:path w="4316095" h="5143500">
                  <a:moveTo>
                    <a:pt x="4315968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4315968" y="5143500"/>
                  </a:lnTo>
                  <a:lnTo>
                    <a:pt x="4315968" y="0"/>
                  </a:lnTo>
                  <a:close/>
                </a:path>
              </a:pathLst>
            </a:custGeom>
            <a:solidFill>
              <a:srgbClr val="284F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875532" y="380999"/>
              <a:ext cx="143510" cy="137160"/>
            </a:xfrm>
            <a:custGeom>
              <a:avLst/>
              <a:gdLst/>
              <a:ahLst/>
              <a:cxnLst/>
              <a:rect l="l" t="t" r="r" b="b"/>
              <a:pathLst>
                <a:path w="143510" h="137159">
                  <a:moveTo>
                    <a:pt x="143255" y="0"/>
                  </a:moveTo>
                  <a:lnTo>
                    <a:pt x="0" y="0"/>
                  </a:lnTo>
                  <a:lnTo>
                    <a:pt x="0" y="137160"/>
                  </a:lnTo>
                  <a:lnTo>
                    <a:pt x="143255" y="137160"/>
                  </a:lnTo>
                  <a:lnTo>
                    <a:pt x="143255" y="0"/>
                  </a:lnTo>
                  <a:close/>
                </a:path>
              </a:pathLst>
            </a:custGeom>
            <a:solidFill>
              <a:srgbClr val="92C1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32276" y="380999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20" h="276225">
                  <a:moveTo>
                    <a:pt x="143256" y="137160"/>
                  </a:moveTo>
                  <a:lnTo>
                    <a:pt x="286512" y="137160"/>
                  </a:lnTo>
                  <a:lnTo>
                    <a:pt x="286512" y="0"/>
                  </a:lnTo>
                  <a:lnTo>
                    <a:pt x="143256" y="0"/>
                  </a:lnTo>
                  <a:lnTo>
                    <a:pt x="143256" y="137160"/>
                  </a:lnTo>
                  <a:close/>
                </a:path>
                <a:path w="287020" h="276225">
                  <a:moveTo>
                    <a:pt x="0" y="275844"/>
                  </a:moveTo>
                  <a:lnTo>
                    <a:pt x="143255" y="275844"/>
                  </a:lnTo>
                  <a:lnTo>
                    <a:pt x="143255" y="137160"/>
                  </a:lnTo>
                  <a:lnTo>
                    <a:pt x="0" y="137160"/>
                  </a:lnTo>
                  <a:lnTo>
                    <a:pt x="0" y="275844"/>
                  </a:lnTo>
                  <a:close/>
                </a:path>
              </a:pathLst>
            </a:custGeom>
            <a:ln w="9144">
              <a:solidFill>
                <a:srgbClr val="92C1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81000" y="6126479"/>
          <a:ext cx="1356360" cy="182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5930"/>
                <a:gridCol w="143510"/>
                <a:gridCol w="158750"/>
                <a:gridCol w="142240"/>
                <a:gridCol w="455930"/>
              </a:tblGrid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2C1E8"/>
                      </a:solidFill>
                      <a:prstDash val="solid"/>
                    </a:lnL>
                    <a:lnR w="9525">
                      <a:solidFill>
                        <a:srgbClr val="92C1E8"/>
                      </a:solidFill>
                      <a:prstDash val="solid"/>
                    </a:lnR>
                    <a:lnT w="9525">
                      <a:solidFill>
                        <a:srgbClr val="92C1E8"/>
                      </a:solidFill>
                      <a:prstDash val="solid"/>
                    </a:lnT>
                    <a:lnB w="9525">
                      <a:solidFill>
                        <a:srgbClr val="92C1E8"/>
                      </a:solidFill>
                      <a:prstDash val="solid"/>
                    </a:lnB>
                    <a:solidFill>
                      <a:srgbClr val="284F7C"/>
                    </a:solidFill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390550" y="955649"/>
            <a:ext cx="3401060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D966"/>
                </a:solidFill>
                <a:latin typeface="Arial"/>
                <a:cs typeface="Arial"/>
              </a:rPr>
              <a:t>Projek </a:t>
            </a:r>
            <a:r>
              <a:rPr sz="2400" b="1" spc="-75" dirty="0">
                <a:solidFill>
                  <a:srgbClr val="FFD966"/>
                </a:solidFill>
                <a:latin typeface="Arial"/>
                <a:cs typeface="Arial"/>
              </a:rPr>
              <a:t>penguatan </a:t>
            </a:r>
            <a:r>
              <a:rPr sz="2400" b="1" spc="-35" dirty="0">
                <a:solidFill>
                  <a:srgbClr val="FFD966"/>
                </a:solidFill>
                <a:latin typeface="Arial"/>
                <a:cs typeface="Arial"/>
              </a:rPr>
              <a:t>profil  </a:t>
            </a:r>
            <a:r>
              <a:rPr sz="2400" b="1" spc="-40" dirty="0">
                <a:solidFill>
                  <a:srgbClr val="FFD966"/>
                </a:solidFill>
                <a:latin typeface="Arial"/>
                <a:cs typeface="Arial"/>
              </a:rPr>
              <a:t>Pelajar </a:t>
            </a:r>
            <a:r>
              <a:rPr sz="2400" b="1" spc="-65" dirty="0">
                <a:solidFill>
                  <a:srgbClr val="FFD966"/>
                </a:solidFill>
                <a:latin typeface="Arial"/>
                <a:cs typeface="Arial"/>
              </a:rPr>
              <a:t>Pancasila </a:t>
            </a: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</a:rPr>
              <a:t>adalah  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kegiatan 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yang </a:t>
            </a:r>
            <a:r>
              <a:rPr sz="2400" b="1" spc="-30" dirty="0">
                <a:solidFill>
                  <a:srgbClr val="FFD966"/>
                </a:solidFill>
                <a:latin typeface="Arial"/>
                <a:cs typeface="Arial"/>
              </a:rPr>
              <a:t>fleksibel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,  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tidak 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rutin/terstruktur,  </a:t>
            </a:r>
            <a:r>
              <a:rPr sz="2400" b="1" spc="-100" dirty="0">
                <a:solidFill>
                  <a:srgbClr val="FFFFFF"/>
                </a:solidFill>
                <a:latin typeface="Arial"/>
                <a:cs typeface="Arial"/>
              </a:rPr>
              <a:t>dan 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lebih 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berpusat </a:t>
            </a:r>
            <a:r>
              <a:rPr sz="2400" b="1" spc="-90" dirty="0">
                <a:solidFill>
                  <a:srgbClr val="FFFFFF"/>
                </a:solidFill>
                <a:latin typeface="Arial"/>
                <a:cs typeface="Arial"/>
              </a:rPr>
              <a:t>pada  </a:t>
            </a:r>
            <a:r>
              <a:rPr sz="2400" b="1" spc="-85" dirty="0">
                <a:solidFill>
                  <a:srgbClr val="FFFFFF"/>
                </a:solidFill>
                <a:latin typeface="Arial"/>
                <a:cs typeface="Arial"/>
              </a:rPr>
              <a:t>siswa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00142" y="539496"/>
            <a:ext cx="212979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30" dirty="0">
                <a:solidFill>
                  <a:srgbClr val="284F7C"/>
                </a:solidFill>
                <a:latin typeface="Trebuchet MS"/>
                <a:cs typeface="Trebuchet MS"/>
              </a:rPr>
              <a:t>Fleksibel</a:t>
            </a:r>
            <a:r>
              <a:rPr sz="1100" b="1" spc="-140" dirty="0">
                <a:solidFill>
                  <a:srgbClr val="284F7C"/>
                </a:solidFill>
                <a:latin typeface="Trebuchet MS"/>
                <a:cs typeface="Trebuchet MS"/>
              </a:rPr>
              <a:t> </a:t>
            </a:r>
            <a:r>
              <a:rPr sz="1100" b="1" spc="-15" dirty="0">
                <a:solidFill>
                  <a:srgbClr val="284F7C"/>
                </a:solidFill>
                <a:latin typeface="Trebuchet MS"/>
                <a:cs typeface="Trebuchet MS"/>
              </a:rPr>
              <a:t>dan</a:t>
            </a:r>
            <a:r>
              <a:rPr sz="1100" b="1" spc="-130" dirty="0">
                <a:solidFill>
                  <a:srgbClr val="284F7C"/>
                </a:solidFill>
                <a:latin typeface="Trebuchet MS"/>
                <a:cs typeface="Trebuchet MS"/>
              </a:rPr>
              <a:t> </a:t>
            </a:r>
            <a:r>
              <a:rPr sz="1100" b="1" spc="-20" dirty="0">
                <a:solidFill>
                  <a:srgbClr val="284F7C"/>
                </a:solidFill>
                <a:latin typeface="Trebuchet MS"/>
                <a:cs typeface="Trebuchet MS"/>
              </a:rPr>
              <a:t>berpusat</a:t>
            </a:r>
            <a:r>
              <a:rPr sz="1100" b="1" spc="-145" dirty="0">
                <a:solidFill>
                  <a:srgbClr val="284F7C"/>
                </a:solidFill>
                <a:latin typeface="Trebuchet MS"/>
                <a:cs typeface="Trebuchet MS"/>
              </a:rPr>
              <a:t> </a:t>
            </a:r>
            <a:r>
              <a:rPr sz="1100" b="1" spc="-10" dirty="0">
                <a:solidFill>
                  <a:srgbClr val="284F7C"/>
                </a:solidFill>
                <a:latin typeface="Trebuchet MS"/>
                <a:cs typeface="Trebuchet MS"/>
              </a:rPr>
              <a:t>pada</a:t>
            </a:r>
            <a:r>
              <a:rPr sz="1100" b="1" spc="-140" dirty="0">
                <a:solidFill>
                  <a:srgbClr val="284F7C"/>
                </a:solidFill>
                <a:latin typeface="Trebuchet MS"/>
                <a:cs typeface="Trebuchet MS"/>
              </a:rPr>
              <a:t> </a:t>
            </a:r>
            <a:r>
              <a:rPr sz="1100" b="1" spc="-5" dirty="0">
                <a:solidFill>
                  <a:srgbClr val="284F7C"/>
                </a:solidFill>
                <a:latin typeface="Trebuchet MS"/>
                <a:cs typeface="Trebuchet MS"/>
              </a:rPr>
              <a:t>siswa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52542" y="1036116"/>
            <a:ext cx="3817620" cy="11808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 marR="109855" indent="-304800">
              <a:lnSpc>
                <a:spcPct val="114500"/>
              </a:lnSpc>
              <a:spcBef>
                <a:spcPts val="100"/>
              </a:spcBef>
              <a:buSzPct val="109090"/>
              <a:buChar char="●"/>
              <a:tabLst>
                <a:tab pos="316865" algn="l"/>
                <a:tab pos="317500" algn="l"/>
              </a:tabLst>
            </a:pPr>
            <a:r>
              <a:rPr sz="1100" spc="-25" dirty="0">
                <a:solidFill>
                  <a:srgbClr val="284F7C"/>
                </a:solidFill>
                <a:latin typeface="Arial"/>
                <a:cs typeface="Arial"/>
              </a:rPr>
              <a:t>Projek</a:t>
            </a:r>
            <a:r>
              <a:rPr sz="1100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284F7C"/>
                </a:solidFill>
                <a:latin typeface="Arial"/>
                <a:cs typeface="Arial"/>
              </a:rPr>
              <a:t>dilakukan</a:t>
            </a:r>
            <a:r>
              <a:rPr sz="11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284F7C"/>
                </a:solidFill>
                <a:latin typeface="Arial"/>
                <a:cs typeface="Arial"/>
              </a:rPr>
              <a:t>2-3</a:t>
            </a:r>
            <a:r>
              <a:rPr sz="11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84F7C"/>
                </a:solidFill>
                <a:latin typeface="Arial"/>
                <a:cs typeface="Arial"/>
              </a:rPr>
              <a:t>kali</a:t>
            </a:r>
            <a:r>
              <a:rPr sz="11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284F7C"/>
                </a:solidFill>
                <a:latin typeface="Arial"/>
                <a:cs typeface="Arial"/>
              </a:rPr>
              <a:t>dalam</a:t>
            </a:r>
            <a:r>
              <a:rPr sz="1100" spc="-8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284F7C"/>
                </a:solidFill>
                <a:latin typeface="Arial"/>
                <a:cs typeface="Arial"/>
              </a:rPr>
              <a:t>satu</a:t>
            </a:r>
            <a:r>
              <a:rPr sz="11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284F7C"/>
                </a:solidFill>
                <a:latin typeface="Arial"/>
                <a:cs typeface="Arial"/>
              </a:rPr>
              <a:t>tahun</a:t>
            </a:r>
            <a:r>
              <a:rPr sz="110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284F7C"/>
                </a:solidFill>
                <a:latin typeface="Arial"/>
                <a:cs typeface="Arial"/>
              </a:rPr>
              <a:t>sesuai</a:t>
            </a:r>
            <a:r>
              <a:rPr sz="110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284F7C"/>
                </a:solidFill>
                <a:latin typeface="Arial"/>
                <a:cs typeface="Arial"/>
              </a:rPr>
              <a:t>jenjang,  </a:t>
            </a:r>
            <a:r>
              <a:rPr sz="1100" spc="-30" dirty="0">
                <a:solidFill>
                  <a:srgbClr val="284F7C"/>
                </a:solidFill>
                <a:latin typeface="Arial"/>
                <a:cs typeface="Arial"/>
              </a:rPr>
              <a:t>jangka</a:t>
            </a:r>
            <a:r>
              <a:rPr sz="11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84F7C"/>
                </a:solidFill>
                <a:latin typeface="Arial"/>
                <a:cs typeface="Arial"/>
              </a:rPr>
              <a:t>waktu</a:t>
            </a:r>
            <a:r>
              <a:rPr sz="11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284F7C"/>
                </a:solidFill>
                <a:latin typeface="Arial"/>
                <a:cs typeface="Arial"/>
              </a:rPr>
              <a:t>masing-masing</a:t>
            </a:r>
            <a:r>
              <a:rPr sz="11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84F7C"/>
                </a:solidFill>
                <a:latin typeface="Arial"/>
                <a:cs typeface="Arial"/>
              </a:rPr>
              <a:t>projek</a:t>
            </a:r>
            <a:r>
              <a:rPr sz="110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284F7C"/>
                </a:solidFill>
                <a:latin typeface="Arial"/>
                <a:cs typeface="Arial"/>
              </a:rPr>
              <a:t>tidak</a:t>
            </a:r>
            <a:r>
              <a:rPr sz="1100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284F7C"/>
                </a:solidFill>
                <a:latin typeface="Arial"/>
                <a:cs typeface="Arial"/>
              </a:rPr>
              <a:t>harus</a:t>
            </a:r>
            <a:r>
              <a:rPr sz="110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284F7C"/>
                </a:solidFill>
                <a:latin typeface="Arial"/>
                <a:cs typeface="Arial"/>
              </a:rPr>
              <a:t>sama</a:t>
            </a:r>
            <a:endParaRPr sz="1100">
              <a:latin typeface="Arial"/>
              <a:cs typeface="Arial"/>
            </a:endParaRPr>
          </a:p>
          <a:p>
            <a:pPr marL="317500" marR="5080" indent="-304800">
              <a:lnSpc>
                <a:spcPct val="114900"/>
              </a:lnSpc>
              <a:spcBef>
                <a:spcPts val="5"/>
              </a:spcBef>
              <a:buSzPct val="109090"/>
              <a:buChar char="●"/>
              <a:tabLst>
                <a:tab pos="316865" algn="l"/>
                <a:tab pos="317500" algn="l"/>
              </a:tabLst>
            </a:pPr>
            <a:r>
              <a:rPr sz="1100" spc="-30" dirty="0">
                <a:solidFill>
                  <a:srgbClr val="284F7C"/>
                </a:solidFill>
                <a:latin typeface="Arial"/>
                <a:cs typeface="Arial"/>
              </a:rPr>
              <a:t>Tidak</a:t>
            </a:r>
            <a:r>
              <a:rPr sz="11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84F7C"/>
                </a:solidFill>
                <a:latin typeface="Arial"/>
                <a:cs typeface="Arial"/>
              </a:rPr>
              <a:t>perlu</a:t>
            </a:r>
            <a:r>
              <a:rPr sz="110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40" dirty="0">
                <a:solidFill>
                  <a:srgbClr val="284F7C"/>
                </a:solidFill>
                <a:latin typeface="Arial"/>
                <a:cs typeface="Arial"/>
              </a:rPr>
              <a:t>ada</a:t>
            </a:r>
            <a:r>
              <a:rPr sz="11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284F7C"/>
                </a:solidFill>
                <a:latin typeface="Arial"/>
                <a:cs typeface="Arial"/>
              </a:rPr>
              <a:t>jadwal</a:t>
            </a:r>
            <a:r>
              <a:rPr sz="11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284F7C"/>
                </a:solidFill>
                <a:latin typeface="Arial"/>
                <a:cs typeface="Arial"/>
              </a:rPr>
              <a:t>kegiatan</a:t>
            </a:r>
            <a:r>
              <a:rPr sz="11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284F7C"/>
                </a:solidFill>
                <a:latin typeface="Arial"/>
                <a:cs typeface="Arial"/>
              </a:rPr>
              <a:t>belajar,</a:t>
            </a:r>
            <a:r>
              <a:rPr sz="11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284F7C"/>
                </a:solidFill>
                <a:latin typeface="Arial"/>
                <a:cs typeface="Arial"/>
              </a:rPr>
              <a:t>karena</a:t>
            </a:r>
            <a:r>
              <a:rPr sz="11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40" dirty="0">
                <a:solidFill>
                  <a:srgbClr val="284F7C"/>
                </a:solidFill>
                <a:latin typeface="Arial"/>
                <a:cs typeface="Arial"/>
              </a:rPr>
              <a:t>siswa</a:t>
            </a:r>
            <a:r>
              <a:rPr sz="11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284F7C"/>
                </a:solidFill>
                <a:latin typeface="Arial"/>
                <a:cs typeface="Arial"/>
              </a:rPr>
              <a:t>dapat  </a:t>
            </a:r>
            <a:r>
              <a:rPr sz="1100" spc="-20" dirty="0">
                <a:solidFill>
                  <a:srgbClr val="284F7C"/>
                </a:solidFill>
                <a:latin typeface="Arial"/>
                <a:cs typeface="Arial"/>
              </a:rPr>
              <a:t>melakukan </a:t>
            </a:r>
            <a:r>
              <a:rPr sz="1100" spc="-10" dirty="0">
                <a:solidFill>
                  <a:srgbClr val="284F7C"/>
                </a:solidFill>
                <a:latin typeface="Arial"/>
                <a:cs typeface="Arial"/>
              </a:rPr>
              <a:t>penelitian, </a:t>
            </a:r>
            <a:r>
              <a:rPr sz="1100" spc="-30" dirty="0">
                <a:solidFill>
                  <a:srgbClr val="284F7C"/>
                </a:solidFill>
                <a:latin typeface="Arial"/>
                <a:cs typeface="Arial"/>
              </a:rPr>
              <a:t>pengerjaan karya, dsb. </a:t>
            </a:r>
            <a:r>
              <a:rPr sz="1100" spc="-50" dirty="0">
                <a:solidFill>
                  <a:srgbClr val="284F7C"/>
                </a:solidFill>
                <a:latin typeface="Arial"/>
                <a:cs typeface="Arial"/>
              </a:rPr>
              <a:t>sesuai  </a:t>
            </a:r>
            <a:r>
              <a:rPr sz="1100" spc="-15" dirty="0">
                <a:solidFill>
                  <a:srgbClr val="284F7C"/>
                </a:solidFill>
                <a:latin typeface="Arial"/>
                <a:cs typeface="Arial"/>
              </a:rPr>
              <a:t>kebutuhan </a:t>
            </a:r>
            <a:r>
              <a:rPr sz="1100" spc="-30" dirty="0">
                <a:solidFill>
                  <a:srgbClr val="284F7C"/>
                </a:solidFill>
                <a:latin typeface="Arial"/>
                <a:cs typeface="Arial"/>
              </a:rPr>
              <a:t>mereka. </a:t>
            </a:r>
            <a:r>
              <a:rPr sz="1100" spc="-35" dirty="0">
                <a:solidFill>
                  <a:srgbClr val="284F7C"/>
                </a:solidFill>
                <a:latin typeface="Arial"/>
                <a:cs typeface="Arial"/>
              </a:rPr>
              <a:t>Hal </a:t>
            </a:r>
            <a:r>
              <a:rPr sz="1100" spc="10" dirty="0">
                <a:solidFill>
                  <a:srgbClr val="284F7C"/>
                </a:solidFill>
                <a:latin typeface="Arial"/>
                <a:cs typeface="Arial"/>
              </a:rPr>
              <a:t>ini </a:t>
            </a:r>
            <a:r>
              <a:rPr sz="1100" spc="-20" dirty="0">
                <a:solidFill>
                  <a:srgbClr val="284F7C"/>
                </a:solidFill>
                <a:latin typeface="Arial"/>
                <a:cs typeface="Arial"/>
              </a:rPr>
              <a:t>mendorong </a:t>
            </a:r>
            <a:r>
              <a:rPr sz="1100" i="1" spc="-30" dirty="0">
                <a:solidFill>
                  <a:srgbClr val="284F7C"/>
                </a:solidFill>
                <a:latin typeface="Arial"/>
                <a:cs typeface="Arial"/>
              </a:rPr>
              <a:t>self-regulated  </a:t>
            </a:r>
            <a:r>
              <a:rPr sz="1100" i="1" spc="-20" dirty="0">
                <a:solidFill>
                  <a:srgbClr val="284F7C"/>
                </a:solidFill>
                <a:latin typeface="Arial"/>
                <a:cs typeface="Arial"/>
              </a:rPr>
              <a:t>learning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00143" y="2880700"/>
            <a:ext cx="78041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5" dirty="0">
                <a:solidFill>
                  <a:srgbClr val="284F7C"/>
                </a:solidFill>
                <a:latin typeface="Trebuchet MS"/>
                <a:cs typeface="Trebuchet MS"/>
              </a:rPr>
              <a:t>Kon</a:t>
            </a:r>
            <a:r>
              <a:rPr sz="1100" b="1" spc="-25" dirty="0">
                <a:solidFill>
                  <a:srgbClr val="284F7C"/>
                </a:solidFill>
                <a:latin typeface="Trebuchet MS"/>
                <a:cs typeface="Trebuchet MS"/>
              </a:rPr>
              <a:t>te</a:t>
            </a:r>
            <a:r>
              <a:rPr sz="1100" b="1" spc="-35" dirty="0">
                <a:solidFill>
                  <a:srgbClr val="284F7C"/>
                </a:solidFill>
                <a:latin typeface="Trebuchet MS"/>
                <a:cs typeface="Trebuchet MS"/>
              </a:rPr>
              <a:t>k</a:t>
            </a:r>
            <a:r>
              <a:rPr sz="1100" b="1" spc="-10" dirty="0">
                <a:solidFill>
                  <a:srgbClr val="284F7C"/>
                </a:solidFill>
                <a:latin typeface="Trebuchet MS"/>
                <a:cs typeface="Trebuchet MS"/>
              </a:rPr>
              <a:t>stu</a:t>
            </a:r>
            <a:r>
              <a:rPr sz="1100" b="1" spc="-20" dirty="0">
                <a:solidFill>
                  <a:srgbClr val="284F7C"/>
                </a:solidFill>
                <a:latin typeface="Trebuchet MS"/>
                <a:cs typeface="Trebuchet MS"/>
              </a:rPr>
              <a:t>a</a:t>
            </a:r>
            <a:r>
              <a:rPr sz="1100" b="1" spc="-10" dirty="0">
                <a:solidFill>
                  <a:srgbClr val="284F7C"/>
                </a:solidFill>
                <a:latin typeface="Trebuchet MS"/>
                <a:cs typeface="Trebuchet MS"/>
              </a:rPr>
              <a:t>l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2542" y="3377657"/>
            <a:ext cx="3653154" cy="9861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 marR="104139" indent="-304800">
              <a:lnSpc>
                <a:spcPct val="114500"/>
              </a:lnSpc>
              <a:spcBef>
                <a:spcPts val="100"/>
              </a:spcBef>
              <a:buSzPct val="109090"/>
              <a:buChar char="●"/>
              <a:tabLst>
                <a:tab pos="316865" algn="l"/>
                <a:tab pos="317500" algn="l"/>
              </a:tabLst>
            </a:pPr>
            <a:r>
              <a:rPr sz="1100" spc="-25" dirty="0">
                <a:solidFill>
                  <a:srgbClr val="284F7C"/>
                </a:solidFill>
                <a:latin typeface="Arial"/>
                <a:cs typeface="Arial"/>
              </a:rPr>
              <a:t>Pemerintah</a:t>
            </a:r>
            <a:r>
              <a:rPr sz="1100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284F7C"/>
                </a:solidFill>
                <a:latin typeface="Arial"/>
                <a:cs typeface="Arial"/>
              </a:rPr>
              <a:t>Pusat</a:t>
            </a:r>
            <a:r>
              <a:rPr sz="110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40" dirty="0">
                <a:solidFill>
                  <a:srgbClr val="284F7C"/>
                </a:solidFill>
                <a:latin typeface="Arial"/>
                <a:cs typeface="Arial"/>
              </a:rPr>
              <a:t>hanya</a:t>
            </a:r>
            <a:r>
              <a:rPr sz="110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284F7C"/>
                </a:solidFill>
                <a:latin typeface="Arial"/>
                <a:cs typeface="Arial"/>
              </a:rPr>
              <a:t>menentukan</a:t>
            </a:r>
            <a:r>
              <a:rPr sz="1100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284F7C"/>
                </a:solidFill>
                <a:latin typeface="Arial"/>
                <a:cs typeface="Arial"/>
              </a:rPr>
              <a:t>tema</a:t>
            </a:r>
            <a:r>
              <a:rPr sz="1100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284F7C"/>
                </a:solidFill>
                <a:latin typeface="Arial"/>
                <a:cs typeface="Arial"/>
              </a:rPr>
              <a:t>yang</a:t>
            </a:r>
            <a:r>
              <a:rPr sz="11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284F7C"/>
                </a:solidFill>
                <a:latin typeface="Arial"/>
                <a:cs typeface="Arial"/>
              </a:rPr>
              <a:t>dapat  </a:t>
            </a:r>
            <a:r>
              <a:rPr sz="1100" spc="10" dirty="0">
                <a:solidFill>
                  <a:srgbClr val="284F7C"/>
                </a:solidFill>
                <a:latin typeface="Arial"/>
                <a:cs typeface="Arial"/>
              </a:rPr>
              <a:t>dipilih</a:t>
            </a:r>
            <a:r>
              <a:rPr sz="1100" spc="-229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284F7C"/>
                </a:solidFill>
                <a:latin typeface="Arial"/>
                <a:cs typeface="Arial"/>
              </a:rPr>
              <a:t>oleh </a:t>
            </a:r>
            <a:r>
              <a:rPr sz="1100" spc="-30" dirty="0">
                <a:solidFill>
                  <a:srgbClr val="284F7C"/>
                </a:solidFill>
                <a:latin typeface="Arial"/>
                <a:cs typeface="Arial"/>
              </a:rPr>
              <a:t>satuan </a:t>
            </a:r>
            <a:r>
              <a:rPr sz="1100" spc="-10" dirty="0">
                <a:solidFill>
                  <a:srgbClr val="284F7C"/>
                </a:solidFill>
                <a:latin typeface="Arial"/>
                <a:cs typeface="Arial"/>
              </a:rPr>
              <a:t>pendidikan</a:t>
            </a:r>
            <a:endParaRPr sz="1100">
              <a:latin typeface="Arial"/>
              <a:cs typeface="Arial"/>
            </a:endParaRPr>
          </a:p>
          <a:p>
            <a:pPr marL="317500" marR="5080" indent="-304800">
              <a:lnSpc>
                <a:spcPct val="114999"/>
              </a:lnSpc>
              <a:spcBef>
                <a:spcPts val="5"/>
              </a:spcBef>
              <a:buSzPct val="109090"/>
              <a:buChar char="●"/>
              <a:tabLst>
                <a:tab pos="316865" algn="l"/>
                <a:tab pos="317500" algn="l"/>
              </a:tabLst>
            </a:pPr>
            <a:r>
              <a:rPr sz="1100" spc="-40" dirty="0">
                <a:solidFill>
                  <a:srgbClr val="284F7C"/>
                </a:solidFill>
                <a:latin typeface="Arial"/>
                <a:cs typeface="Arial"/>
              </a:rPr>
              <a:t>Satuan </a:t>
            </a:r>
            <a:r>
              <a:rPr sz="1100" spc="-10" dirty="0">
                <a:solidFill>
                  <a:srgbClr val="284F7C"/>
                </a:solidFill>
                <a:latin typeface="Arial"/>
                <a:cs typeface="Arial"/>
              </a:rPr>
              <a:t>pendidikan </a:t>
            </a:r>
            <a:r>
              <a:rPr sz="1100" spc="-35" dirty="0">
                <a:solidFill>
                  <a:srgbClr val="284F7C"/>
                </a:solidFill>
                <a:latin typeface="Arial"/>
                <a:cs typeface="Arial"/>
              </a:rPr>
              <a:t>mengembangkan </a:t>
            </a:r>
            <a:r>
              <a:rPr sz="1100" spc="15" dirty="0">
                <a:solidFill>
                  <a:srgbClr val="284F7C"/>
                </a:solidFill>
                <a:latin typeface="Arial"/>
                <a:cs typeface="Arial"/>
              </a:rPr>
              <a:t>topik </a:t>
            </a:r>
            <a:r>
              <a:rPr sz="1100" spc="-45" dirty="0">
                <a:solidFill>
                  <a:srgbClr val="284F7C"/>
                </a:solidFill>
                <a:latin typeface="Arial"/>
                <a:cs typeface="Arial"/>
              </a:rPr>
              <a:t>yang </a:t>
            </a:r>
            <a:r>
              <a:rPr sz="1100" spc="-5" dirty="0">
                <a:solidFill>
                  <a:srgbClr val="284F7C"/>
                </a:solidFill>
                <a:latin typeface="Arial"/>
                <a:cs typeface="Arial"/>
              </a:rPr>
              <a:t>lebih  </a:t>
            </a:r>
            <a:r>
              <a:rPr sz="1100" spc="-25" dirty="0">
                <a:solidFill>
                  <a:srgbClr val="284F7C"/>
                </a:solidFill>
                <a:latin typeface="Arial"/>
                <a:cs typeface="Arial"/>
              </a:rPr>
              <a:t>spesifik</a:t>
            </a:r>
            <a:r>
              <a:rPr sz="1100" spc="-10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284F7C"/>
                </a:solidFill>
                <a:latin typeface="Arial"/>
                <a:cs typeface="Arial"/>
              </a:rPr>
              <a:t>dari</a:t>
            </a:r>
            <a:r>
              <a:rPr sz="1100" spc="-7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284F7C"/>
                </a:solidFill>
                <a:latin typeface="Arial"/>
                <a:cs typeface="Arial"/>
              </a:rPr>
              <a:t>tema</a:t>
            </a:r>
            <a:r>
              <a:rPr sz="1100" spc="-8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284F7C"/>
                </a:solidFill>
                <a:latin typeface="Arial"/>
                <a:cs typeface="Arial"/>
              </a:rPr>
              <a:t>tersebut,</a:t>
            </a:r>
            <a:r>
              <a:rPr sz="1100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284F7C"/>
                </a:solidFill>
                <a:latin typeface="Arial"/>
                <a:cs typeface="Arial"/>
              </a:rPr>
              <a:t>sesuai</a:t>
            </a:r>
            <a:r>
              <a:rPr sz="1100" spc="-9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284F7C"/>
                </a:solidFill>
                <a:latin typeface="Arial"/>
                <a:cs typeface="Arial"/>
              </a:rPr>
              <a:t>dengan</a:t>
            </a:r>
            <a:r>
              <a:rPr sz="1100" spc="-9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284F7C"/>
                </a:solidFill>
                <a:latin typeface="Arial"/>
                <a:cs typeface="Arial"/>
              </a:rPr>
              <a:t>tahap</a:t>
            </a:r>
            <a:r>
              <a:rPr sz="1100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284F7C"/>
                </a:solidFill>
                <a:latin typeface="Arial"/>
                <a:cs typeface="Arial"/>
              </a:rPr>
              <a:t>capaian  </a:t>
            </a:r>
            <a:r>
              <a:rPr sz="1100" spc="-25" dirty="0">
                <a:solidFill>
                  <a:srgbClr val="284F7C"/>
                </a:solidFill>
                <a:latin typeface="Arial"/>
                <a:cs typeface="Arial"/>
              </a:rPr>
              <a:t>pembelajaran</a:t>
            </a:r>
            <a:r>
              <a:rPr sz="1100" spc="-10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100" spc="-40" dirty="0">
                <a:solidFill>
                  <a:srgbClr val="284F7C"/>
                </a:solidFill>
                <a:latin typeface="Arial"/>
                <a:cs typeface="Arial"/>
              </a:rPr>
              <a:t>siswa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44566" y="5464183"/>
            <a:ext cx="3708400" cy="336631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R="6985" algn="r">
              <a:lnSpc>
                <a:spcPct val="100000"/>
              </a:lnSpc>
              <a:spcBef>
                <a:spcPts val="265"/>
              </a:spcBef>
            </a:pPr>
            <a:r>
              <a:rPr sz="900" i="1" spc="-45" dirty="0">
                <a:solidFill>
                  <a:srgbClr val="284F7C"/>
                </a:solidFill>
                <a:latin typeface="Arial"/>
                <a:cs typeface="Arial"/>
              </a:rPr>
              <a:t>Penjelasan</a:t>
            </a:r>
            <a:r>
              <a:rPr sz="900" i="1" spc="-3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i="1" spc="-20" dirty="0">
                <a:solidFill>
                  <a:srgbClr val="284F7C"/>
                </a:solidFill>
                <a:latin typeface="Arial"/>
                <a:cs typeface="Arial"/>
              </a:rPr>
              <a:t>tentang</a:t>
            </a:r>
            <a:r>
              <a:rPr sz="900" i="1" spc="-3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i="1" spc="-20" dirty="0">
                <a:solidFill>
                  <a:srgbClr val="284F7C"/>
                </a:solidFill>
                <a:latin typeface="Arial"/>
                <a:cs typeface="Arial"/>
              </a:rPr>
              <a:t>projek</a:t>
            </a:r>
            <a:r>
              <a:rPr sz="900" i="1" spc="-7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i="1" spc="-15" dirty="0">
                <a:solidFill>
                  <a:srgbClr val="284F7C"/>
                </a:solidFill>
                <a:latin typeface="Arial"/>
                <a:cs typeface="Arial"/>
              </a:rPr>
              <a:t>untuk</a:t>
            </a:r>
            <a:r>
              <a:rPr sz="900" i="1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i="1" spc="-25" dirty="0">
                <a:solidFill>
                  <a:srgbClr val="284F7C"/>
                </a:solidFill>
                <a:latin typeface="Arial"/>
                <a:cs typeface="Arial"/>
              </a:rPr>
              <a:t>menguatkan</a:t>
            </a:r>
            <a:r>
              <a:rPr sz="900" i="1" spc="-5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i="1" spc="-30" dirty="0">
                <a:solidFill>
                  <a:srgbClr val="284F7C"/>
                </a:solidFill>
                <a:latin typeface="Arial"/>
                <a:cs typeface="Arial"/>
              </a:rPr>
              <a:t>upaya</a:t>
            </a:r>
            <a:r>
              <a:rPr sz="900" i="1" spc="-6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i="1" spc="-30" dirty="0">
                <a:solidFill>
                  <a:srgbClr val="284F7C"/>
                </a:solidFill>
                <a:latin typeface="Arial"/>
                <a:cs typeface="Arial"/>
              </a:rPr>
              <a:t>pencapaian</a:t>
            </a:r>
            <a:r>
              <a:rPr sz="900" i="1" spc="-2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i="1" spc="-5" dirty="0">
                <a:solidFill>
                  <a:srgbClr val="284F7C"/>
                </a:solidFill>
                <a:latin typeface="Arial"/>
                <a:cs typeface="Arial"/>
              </a:rPr>
              <a:t>profil</a:t>
            </a:r>
            <a:r>
              <a:rPr sz="900" i="1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i="1" spc="-25" dirty="0">
                <a:solidFill>
                  <a:srgbClr val="284F7C"/>
                </a:solidFill>
                <a:latin typeface="Arial"/>
                <a:cs typeface="Arial"/>
              </a:rPr>
              <a:t>Pelajar</a:t>
            </a:r>
            <a:endParaRPr sz="9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70"/>
              </a:spcBef>
            </a:pPr>
            <a:r>
              <a:rPr sz="900" i="1" spc="-35" dirty="0">
                <a:solidFill>
                  <a:srgbClr val="284F7C"/>
                </a:solidFill>
                <a:latin typeface="Arial"/>
                <a:cs typeface="Arial"/>
              </a:rPr>
              <a:t>Pancasila </a:t>
            </a:r>
            <a:r>
              <a:rPr sz="900" i="1" spc="-25" dirty="0">
                <a:solidFill>
                  <a:srgbClr val="284F7C"/>
                </a:solidFill>
                <a:latin typeface="Arial"/>
                <a:cs typeface="Arial"/>
              </a:rPr>
              <a:t>akan disampaikan </a:t>
            </a:r>
            <a:r>
              <a:rPr sz="900" i="1" spc="-15" dirty="0">
                <a:solidFill>
                  <a:srgbClr val="284F7C"/>
                </a:solidFill>
                <a:latin typeface="Arial"/>
                <a:cs typeface="Arial"/>
              </a:rPr>
              <a:t>dalam</a:t>
            </a:r>
            <a:r>
              <a:rPr sz="900" i="1" spc="-17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900" i="1" spc="-60" dirty="0">
                <a:solidFill>
                  <a:srgbClr val="284F7C"/>
                </a:solidFill>
                <a:latin typeface="Arial"/>
                <a:cs typeface="Arial"/>
              </a:rPr>
              <a:t>sesi </a:t>
            </a:r>
            <a:r>
              <a:rPr sz="900" i="1" spc="-25" dirty="0">
                <a:solidFill>
                  <a:srgbClr val="284F7C"/>
                </a:solidFill>
                <a:latin typeface="Arial"/>
                <a:cs typeface="Arial"/>
              </a:rPr>
              <a:t>terpisah</a:t>
            </a:r>
            <a:endParaRPr sz="9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780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4000" cy="876300"/>
          </a:xfrm>
          <a:custGeom>
            <a:avLst/>
            <a:gdLst/>
            <a:ahLst/>
            <a:cxnLst/>
            <a:rect l="l" t="t" r="r" b="b"/>
            <a:pathLst>
              <a:path w="9144000" h="657225">
                <a:moveTo>
                  <a:pt x="0" y="656844"/>
                </a:moveTo>
                <a:lnTo>
                  <a:pt x="9144000" y="656844"/>
                </a:lnTo>
                <a:lnTo>
                  <a:pt x="9144000" y="0"/>
                </a:lnTo>
                <a:lnTo>
                  <a:pt x="0" y="0"/>
                </a:lnTo>
                <a:lnTo>
                  <a:pt x="0" y="656844"/>
                </a:lnTo>
                <a:close/>
              </a:path>
            </a:pathLst>
          </a:custGeom>
          <a:solidFill>
            <a:srgbClr val="741B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790"/>
            <a:ext cx="9144000" cy="5982547"/>
          </a:xfrm>
          <a:custGeom>
            <a:avLst/>
            <a:gdLst/>
            <a:ahLst/>
            <a:cxnLst/>
            <a:rect l="l" t="t" r="r" b="b"/>
            <a:pathLst>
              <a:path w="9144000" h="4486910">
                <a:moveTo>
                  <a:pt x="9144000" y="0"/>
                </a:moveTo>
                <a:lnTo>
                  <a:pt x="0" y="0"/>
                </a:lnTo>
                <a:lnTo>
                  <a:pt x="0" y="4486656"/>
                </a:lnTo>
                <a:lnTo>
                  <a:pt x="9144000" y="4486656"/>
                </a:lnTo>
                <a:lnTo>
                  <a:pt x="9144000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75793"/>
            <a:ext cx="9144000" cy="1442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6886" y="282447"/>
            <a:ext cx="850582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Tujuan 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besar 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pembelajaran di </a:t>
            </a:r>
            <a:r>
              <a:rPr sz="1600" spc="-100" dirty="0">
                <a:solidFill>
                  <a:srgbClr val="FFFFFF"/>
                </a:solidFill>
                <a:latin typeface="Arial"/>
                <a:cs typeface="Arial"/>
              </a:rPr>
              <a:t>SD 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adalah 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penguatan 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fondasi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karakter </a:t>
            </a:r>
            <a:r>
              <a:rPr sz="1600" spc="-65" dirty="0">
                <a:solidFill>
                  <a:srgbClr val="FFFFFF"/>
                </a:solidFill>
                <a:latin typeface="Arial"/>
                <a:cs typeface="Arial"/>
              </a:rPr>
              <a:t>dan 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kompetensi</a:t>
            </a:r>
            <a:r>
              <a:rPr sz="1600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literasi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0946" y="1390243"/>
            <a:ext cx="4050665" cy="602827"/>
          </a:xfrm>
          <a:custGeom>
            <a:avLst/>
            <a:gdLst/>
            <a:ahLst/>
            <a:cxnLst/>
            <a:rect l="l" t="t" r="r" b="b"/>
            <a:pathLst>
              <a:path w="4050665" h="452119">
                <a:moveTo>
                  <a:pt x="4050284" y="0"/>
                </a:moveTo>
                <a:lnTo>
                  <a:pt x="0" y="0"/>
                </a:lnTo>
                <a:lnTo>
                  <a:pt x="0" y="451853"/>
                </a:lnTo>
                <a:lnTo>
                  <a:pt x="4050284" y="451853"/>
                </a:lnTo>
                <a:lnTo>
                  <a:pt x="4050284" y="0"/>
                </a:lnTo>
                <a:close/>
              </a:path>
            </a:pathLst>
          </a:custGeom>
          <a:solidFill>
            <a:srgbClr val="A3C2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6183" y="3274397"/>
            <a:ext cx="4060190" cy="0"/>
          </a:xfrm>
          <a:custGeom>
            <a:avLst/>
            <a:gdLst/>
            <a:ahLst/>
            <a:cxnLst/>
            <a:rect l="l" t="t" r="r" b="b"/>
            <a:pathLst>
              <a:path w="4060190">
                <a:moveTo>
                  <a:pt x="0" y="0"/>
                </a:moveTo>
                <a:lnTo>
                  <a:pt x="4059808" y="0"/>
                </a:lnTo>
              </a:path>
            </a:pathLst>
          </a:custGeom>
          <a:ln w="9525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6183" y="5021579"/>
            <a:ext cx="4060190" cy="0"/>
          </a:xfrm>
          <a:custGeom>
            <a:avLst/>
            <a:gdLst/>
            <a:ahLst/>
            <a:cxnLst/>
            <a:rect l="l" t="t" r="r" b="b"/>
            <a:pathLst>
              <a:path w="4060190">
                <a:moveTo>
                  <a:pt x="0" y="0"/>
                </a:moveTo>
                <a:lnTo>
                  <a:pt x="4059808" y="0"/>
                </a:lnTo>
              </a:path>
            </a:pathLst>
          </a:custGeom>
          <a:ln w="9525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32834" y="1390260"/>
            <a:ext cx="4050665" cy="719667"/>
          </a:xfrm>
          <a:custGeom>
            <a:avLst/>
            <a:gdLst/>
            <a:ahLst/>
            <a:cxnLst/>
            <a:rect l="l" t="t" r="r" b="b"/>
            <a:pathLst>
              <a:path w="4050665" h="539750">
                <a:moveTo>
                  <a:pt x="4050284" y="0"/>
                </a:moveTo>
                <a:lnTo>
                  <a:pt x="0" y="0"/>
                </a:lnTo>
                <a:lnTo>
                  <a:pt x="0" y="539597"/>
                </a:lnTo>
                <a:lnTo>
                  <a:pt x="4050284" y="539597"/>
                </a:lnTo>
                <a:lnTo>
                  <a:pt x="4050284" y="0"/>
                </a:lnTo>
                <a:close/>
              </a:path>
            </a:pathLst>
          </a:custGeom>
          <a:solidFill>
            <a:srgbClr val="FFE4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28007" y="5021579"/>
            <a:ext cx="4060190" cy="0"/>
          </a:xfrm>
          <a:custGeom>
            <a:avLst/>
            <a:gdLst/>
            <a:ahLst/>
            <a:cxnLst/>
            <a:rect l="l" t="t" r="r" b="b"/>
            <a:pathLst>
              <a:path w="4060190">
                <a:moveTo>
                  <a:pt x="0" y="0"/>
                </a:moveTo>
                <a:lnTo>
                  <a:pt x="4059809" y="0"/>
                </a:lnTo>
              </a:path>
            </a:pathLst>
          </a:custGeom>
          <a:ln w="9525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457969" y="1390260"/>
          <a:ext cx="8228330" cy="23506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8330"/>
              </a:tblGrid>
              <a:tr h="602453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650"/>
                        </a:spcBef>
                        <a:tabLst>
                          <a:tab pos="4266565" algn="l"/>
                        </a:tabLst>
                      </a:pPr>
                      <a:r>
                        <a:rPr sz="1600" b="1" spc="-20" dirty="0">
                          <a:solidFill>
                            <a:srgbClr val="202020"/>
                          </a:solidFill>
                          <a:latin typeface="Trebuchet MS"/>
                          <a:cs typeface="Trebuchet MS"/>
                        </a:rPr>
                        <a:t>Kurikulum</a:t>
                      </a:r>
                      <a:r>
                        <a:rPr sz="1600" b="1" spc="-130" dirty="0">
                          <a:solidFill>
                            <a:srgbClr val="2020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70" dirty="0">
                          <a:solidFill>
                            <a:srgbClr val="202020"/>
                          </a:solidFill>
                          <a:latin typeface="Trebuchet MS"/>
                          <a:cs typeface="Trebuchet MS"/>
                        </a:rPr>
                        <a:t>2013	</a:t>
                      </a:r>
                      <a:r>
                        <a:rPr sz="1600" b="1" spc="-40" dirty="0">
                          <a:solidFill>
                            <a:srgbClr val="202020"/>
                          </a:solidFill>
                          <a:latin typeface="Trebuchet MS"/>
                          <a:cs typeface="Trebuchet MS"/>
                        </a:rPr>
                        <a:t>Arah </a:t>
                      </a:r>
                      <a:r>
                        <a:rPr sz="1600" b="1" spc="-25" dirty="0">
                          <a:solidFill>
                            <a:srgbClr val="202020"/>
                          </a:solidFill>
                          <a:latin typeface="Trebuchet MS"/>
                          <a:cs typeface="Trebuchet MS"/>
                        </a:rPr>
                        <a:t>perubahan</a:t>
                      </a:r>
                      <a:r>
                        <a:rPr sz="1600" b="1" spc="-200" dirty="0">
                          <a:solidFill>
                            <a:srgbClr val="2020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b="1" spc="-20" dirty="0">
                          <a:solidFill>
                            <a:srgbClr val="202020"/>
                          </a:solidFill>
                          <a:latin typeface="Trebuchet MS"/>
                          <a:cs typeface="Trebuchet MS"/>
                        </a:rPr>
                        <a:t>kurikulum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0067" marB="0"/>
                </a:tc>
              </a:tr>
              <a:tr h="1136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168027">
                <a:tc>
                  <a:txBody>
                    <a:bodyPr/>
                    <a:lstStyle/>
                    <a:p>
                      <a:pPr marL="94615">
                        <a:lnSpc>
                          <a:spcPts val="1420"/>
                        </a:lnSpc>
                        <a:tabLst>
                          <a:tab pos="4266565" algn="l"/>
                        </a:tabLst>
                      </a:pPr>
                      <a:r>
                        <a:rPr sz="1600" spc="-10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IPA</a:t>
                      </a:r>
                      <a:r>
                        <a:rPr sz="1600" spc="-10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3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sz="1600" spc="-9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IPS</a:t>
                      </a:r>
                      <a:r>
                        <a:rPr sz="1600" spc="-9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sebagai</a:t>
                      </a:r>
                      <a:r>
                        <a:rPr sz="1600" spc="-9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mata</a:t>
                      </a:r>
                      <a:r>
                        <a:rPr sz="1600" spc="-8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pelajaran</a:t>
                      </a:r>
                      <a:r>
                        <a:rPr sz="1600" spc="-12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4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yang</a:t>
                      </a:r>
                      <a:r>
                        <a:rPr sz="1600" spc="-8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berdiri</a:t>
                      </a:r>
                      <a:r>
                        <a:rPr sz="1600" spc="-10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sendiri-	</a:t>
                      </a:r>
                      <a:r>
                        <a:rPr sz="2400" spc="-150" baseline="-32407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IPA</a:t>
                      </a:r>
                      <a:r>
                        <a:rPr sz="2400" spc="-172" baseline="-32407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44" baseline="-32407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sz="2400" spc="-150" baseline="-32407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157" baseline="-32407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IPS</a:t>
                      </a:r>
                      <a:r>
                        <a:rPr sz="2400" spc="-150" baseline="-32407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44" baseline="-32407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digabung</a:t>
                      </a:r>
                      <a:r>
                        <a:rPr sz="2400" spc="-165" baseline="-32407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22" baseline="-32407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menjadi</a:t>
                      </a:r>
                      <a:r>
                        <a:rPr sz="2400" spc="-135" baseline="-32407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172" baseline="-32407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IPAS </a:t>
                      </a:r>
                      <a:r>
                        <a:rPr sz="2400" spc="-15" baseline="-32407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(Ilmu</a:t>
                      </a:r>
                      <a:r>
                        <a:rPr sz="2400" spc="-142" baseline="-32407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67" baseline="-32407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Pengetahuan</a:t>
                      </a:r>
                      <a:r>
                        <a:rPr sz="2400" spc="-157" baseline="-32407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75" baseline="-32407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Alam</a:t>
                      </a:r>
                      <a:endParaRPr sz="2400" baseline="-32407">
                        <a:latin typeface="Arial"/>
                        <a:cs typeface="Arial"/>
                      </a:endParaRPr>
                    </a:p>
                    <a:p>
                      <a:pPr marL="4266565" marR="88900" indent="-4172585">
                        <a:lnSpc>
                          <a:spcPct val="100000"/>
                        </a:lnSpc>
                        <a:spcBef>
                          <a:spcPts val="690"/>
                        </a:spcBef>
                        <a:tabLst>
                          <a:tab pos="4266565" algn="l"/>
                        </a:tabLst>
                      </a:pPr>
                      <a:r>
                        <a:rPr sz="2400" spc="-30" baseline="32407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sendiri	</a:t>
                      </a:r>
                      <a:r>
                        <a:rPr sz="1600" spc="-3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sz="1600" spc="-10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4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Sosial)</a:t>
                      </a:r>
                      <a:r>
                        <a:rPr sz="1600" spc="-10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sebagai</a:t>
                      </a:r>
                      <a:r>
                        <a:rPr sz="1600" spc="-8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fondasi</a:t>
                      </a:r>
                      <a:r>
                        <a:rPr sz="1600" spc="-10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3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sebelum</a:t>
                      </a:r>
                      <a:r>
                        <a:rPr sz="1600" spc="-10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4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anak</a:t>
                      </a:r>
                      <a:r>
                        <a:rPr sz="1600" spc="-8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belajar</a:t>
                      </a:r>
                      <a:r>
                        <a:rPr sz="1600" spc="-10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IPA</a:t>
                      </a:r>
                      <a:r>
                        <a:rPr sz="1600" spc="-11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3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sz="1600" spc="-10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IPS  </a:t>
                      </a:r>
                      <a:r>
                        <a:rPr sz="1600" spc="-2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terpisah</a:t>
                      </a:r>
                      <a:r>
                        <a:rPr sz="1600" spc="-13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1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di</a:t>
                      </a:r>
                      <a:r>
                        <a:rPr sz="1600" spc="-10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jenjang</a:t>
                      </a:r>
                      <a:r>
                        <a:rPr sz="1600" spc="-10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4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SMP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F9F9F9"/>
                    </a:solidFill>
                  </a:tcPr>
                </a:tc>
              </a:tr>
              <a:tr h="369587">
                <a:tc>
                  <a:txBody>
                    <a:bodyPr/>
                    <a:lstStyle/>
                    <a:p>
                      <a:pPr marL="94615">
                        <a:lnSpc>
                          <a:spcPts val="1430"/>
                        </a:lnSpc>
                        <a:spcBef>
                          <a:spcPts val="655"/>
                        </a:spcBef>
                        <a:tabLst>
                          <a:tab pos="4266565" algn="l"/>
                        </a:tabLst>
                      </a:pPr>
                      <a:r>
                        <a:rPr sz="1600" spc="-4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Pendekatan</a:t>
                      </a:r>
                      <a:r>
                        <a:rPr sz="1600" spc="-10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tematik	</a:t>
                      </a:r>
                      <a:r>
                        <a:rPr sz="1600" spc="-4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Pendekatan</a:t>
                      </a:r>
                      <a:r>
                        <a:rPr sz="1600" spc="-114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4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pengorganisasian</a:t>
                      </a:r>
                      <a:r>
                        <a:rPr sz="1600" spc="-9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muatan</a:t>
                      </a:r>
                      <a:r>
                        <a:rPr sz="1600" spc="-10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pelajaran</a:t>
                      </a:r>
                      <a:r>
                        <a:rPr sz="1600" spc="-11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4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(berbasis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10913" marB="0">
                    <a:lnT w="9525">
                      <a:solidFill>
                        <a:srgbClr val="CCCCCC"/>
                      </a:solidFill>
                      <a:prstDash val="solid"/>
                    </a:lnT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4712335" y="3612220"/>
            <a:ext cx="381952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813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02020"/>
                </a:solidFill>
                <a:latin typeface="Arial"/>
                <a:cs typeface="Arial"/>
              </a:rPr>
              <a:t>mata</a:t>
            </a:r>
            <a:r>
              <a:rPr sz="1200" spc="-10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02020"/>
                </a:solidFill>
                <a:latin typeface="Arial"/>
                <a:cs typeface="Arial"/>
              </a:rPr>
              <a:t>pelajaran,</a:t>
            </a:r>
            <a:r>
              <a:rPr sz="1200" spc="-11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02020"/>
                </a:solidFill>
                <a:latin typeface="Arial"/>
                <a:cs typeface="Arial"/>
              </a:rPr>
              <a:t>tematik,</a:t>
            </a:r>
            <a:r>
              <a:rPr sz="1200" spc="-10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02020"/>
                </a:solidFill>
                <a:latin typeface="Arial"/>
                <a:cs typeface="Arial"/>
              </a:rPr>
              <a:t>dsb.)</a:t>
            </a:r>
            <a:r>
              <a:rPr sz="1200" spc="-11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02020"/>
                </a:solidFill>
                <a:latin typeface="Arial"/>
                <a:cs typeface="Arial"/>
              </a:rPr>
              <a:t>merupakan</a:t>
            </a:r>
            <a:r>
              <a:rPr sz="1200" spc="-10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202020"/>
                </a:solidFill>
                <a:latin typeface="Arial"/>
                <a:cs typeface="Arial"/>
              </a:rPr>
              <a:t>kewenangan  </a:t>
            </a:r>
            <a:r>
              <a:rPr sz="1200" spc="-35" dirty="0">
                <a:solidFill>
                  <a:srgbClr val="202020"/>
                </a:solidFill>
                <a:latin typeface="Arial"/>
                <a:cs typeface="Arial"/>
              </a:rPr>
              <a:t>satuan</a:t>
            </a:r>
            <a:r>
              <a:rPr sz="1200" spc="-11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202020"/>
                </a:solidFill>
                <a:latin typeface="Arial"/>
                <a:cs typeface="Arial"/>
              </a:rPr>
              <a:t>pendidikan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45" dirty="0">
                <a:solidFill>
                  <a:srgbClr val="202020"/>
                </a:solidFill>
                <a:latin typeface="Arial"/>
                <a:cs typeface="Arial"/>
              </a:rPr>
              <a:t>Sekolah</a:t>
            </a:r>
            <a:r>
              <a:rPr sz="1200" spc="-10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02020"/>
                </a:solidFill>
                <a:latin typeface="Arial"/>
                <a:cs typeface="Arial"/>
              </a:rPr>
              <a:t>boleh</a:t>
            </a:r>
            <a:r>
              <a:rPr sz="1200" spc="-9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02020"/>
                </a:solidFill>
                <a:latin typeface="Arial"/>
                <a:cs typeface="Arial"/>
              </a:rPr>
              <a:t>tetap</a:t>
            </a:r>
            <a:r>
              <a:rPr sz="1200" spc="-12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202020"/>
                </a:solidFill>
                <a:latin typeface="Arial"/>
                <a:cs typeface="Arial"/>
              </a:rPr>
              <a:t>menggunakan</a:t>
            </a:r>
            <a:r>
              <a:rPr sz="1200" spc="-7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02020"/>
                </a:solidFill>
                <a:latin typeface="Arial"/>
                <a:cs typeface="Arial"/>
              </a:rPr>
              <a:t>tematik</a:t>
            </a:r>
            <a:r>
              <a:rPr sz="1200" spc="-9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02020"/>
                </a:solidFill>
                <a:latin typeface="Arial"/>
                <a:cs typeface="Arial"/>
              </a:rPr>
              <a:t>ataupun</a:t>
            </a:r>
            <a:r>
              <a:rPr sz="1200" spc="-9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202020"/>
                </a:solidFill>
                <a:latin typeface="Arial"/>
                <a:cs typeface="Arial"/>
              </a:rPr>
              <a:t>beralih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40" dirty="0">
                <a:solidFill>
                  <a:srgbClr val="202020"/>
                </a:solidFill>
                <a:latin typeface="Arial"/>
                <a:cs typeface="Arial"/>
              </a:rPr>
              <a:t>ke</a:t>
            </a:r>
            <a:r>
              <a:rPr sz="1200" spc="-10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02020"/>
                </a:solidFill>
                <a:latin typeface="Arial"/>
                <a:cs typeface="Arial"/>
              </a:rPr>
              <a:t>pendekatan</a:t>
            </a:r>
            <a:r>
              <a:rPr sz="1200" spc="-114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202020"/>
                </a:solidFill>
                <a:latin typeface="Arial"/>
                <a:cs typeface="Arial"/>
              </a:rPr>
              <a:t>berbasis</a:t>
            </a:r>
            <a:r>
              <a:rPr sz="1200" spc="-105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02020"/>
                </a:solidFill>
                <a:latin typeface="Arial"/>
                <a:cs typeface="Arial"/>
              </a:rPr>
              <a:t>mata</a:t>
            </a:r>
            <a:r>
              <a:rPr sz="1200" spc="-110" dirty="0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02020"/>
                </a:solidFill>
                <a:latin typeface="Arial"/>
                <a:cs typeface="Arial"/>
              </a:rPr>
              <a:t>pelajaran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58315" y="5134592"/>
            <a:ext cx="6260465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Arial"/>
                <a:cs typeface="Arial"/>
              </a:rPr>
              <a:t>Mata </a:t>
            </a:r>
            <a:r>
              <a:rPr sz="1000" spc="-5" dirty="0">
                <a:latin typeface="Arial"/>
                <a:cs typeface="Arial"/>
              </a:rPr>
              <a:t>pelajaran Bahasa Inggris </a:t>
            </a:r>
            <a:r>
              <a:rPr sz="1000" dirty="0">
                <a:latin typeface="Arial"/>
                <a:cs typeface="Arial"/>
              </a:rPr>
              <a:t>merupakan mata </a:t>
            </a:r>
            <a:r>
              <a:rPr sz="1000" spc="-5" dirty="0">
                <a:latin typeface="Arial"/>
                <a:cs typeface="Arial"/>
              </a:rPr>
              <a:t>pelajaran </a:t>
            </a:r>
            <a:r>
              <a:rPr sz="1000" spc="-10" dirty="0">
                <a:latin typeface="Arial"/>
                <a:cs typeface="Arial"/>
              </a:rPr>
              <a:t>pilihan </a:t>
            </a:r>
            <a:r>
              <a:rPr sz="1000" spc="-15" dirty="0">
                <a:latin typeface="Arial"/>
                <a:cs typeface="Arial"/>
              </a:rPr>
              <a:t>yang </a:t>
            </a:r>
            <a:r>
              <a:rPr sz="1000" spc="-10" dirty="0">
                <a:latin typeface="Arial"/>
                <a:cs typeface="Arial"/>
              </a:rPr>
              <a:t>dapat </a:t>
            </a:r>
            <a:r>
              <a:rPr sz="1000" spc="-5" dirty="0">
                <a:latin typeface="Arial"/>
                <a:cs typeface="Arial"/>
              </a:rPr>
              <a:t>diselenggarakan berdasarkan  kesiapan satuan pendidikan. Pemerintah daerah </a:t>
            </a:r>
            <a:r>
              <a:rPr sz="1000" dirty="0">
                <a:latin typeface="Arial"/>
                <a:cs typeface="Arial"/>
              </a:rPr>
              <a:t>melakukan </a:t>
            </a:r>
            <a:r>
              <a:rPr sz="1000" spc="-5" dirty="0">
                <a:latin typeface="Arial"/>
                <a:cs typeface="Arial"/>
              </a:rPr>
              <a:t>fasilitasi </a:t>
            </a:r>
            <a:r>
              <a:rPr sz="1000" spc="-10" dirty="0">
                <a:latin typeface="Arial"/>
                <a:cs typeface="Arial"/>
              </a:rPr>
              <a:t>penyelenggaraan </a:t>
            </a:r>
            <a:r>
              <a:rPr sz="1000" dirty="0">
                <a:latin typeface="Arial"/>
                <a:cs typeface="Arial"/>
              </a:rPr>
              <a:t>mata </a:t>
            </a:r>
            <a:r>
              <a:rPr sz="1000" spc="-5" dirty="0">
                <a:latin typeface="Arial"/>
                <a:cs typeface="Arial"/>
              </a:rPr>
              <a:t>pelajaran Bahasa  Inggris, </a:t>
            </a:r>
            <a:r>
              <a:rPr sz="1000" spc="-10" dirty="0">
                <a:latin typeface="Arial"/>
                <a:cs typeface="Arial"/>
              </a:rPr>
              <a:t>misalnya </a:t>
            </a:r>
            <a:r>
              <a:rPr sz="1000" spc="-5" dirty="0">
                <a:latin typeface="Arial"/>
                <a:cs typeface="Arial"/>
              </a:rPr>
              <a:t>terkait peningkatan kompetensi dan </a:t>
            </a:r>
            <a:r>
              <a:rPr sz="1000" spc="-10" dirty="0">
                <a:latin typeface="Arial"/>
                <a:cs typeface="Arial"/>
              </a:rPr>
              <a:t>penyediaan </a:t>
            </a:r>
            <a:r>
              <a:rPr sz="1000" spc="-5" dirty="0">
                <a:latin typeface="Arial"/>
                <a:cs typeface="Arial"/>
              </a:rPr>
              <a:t>pendidik. Satuan pendidikan </a:t>
            </a:r>
            <a:r>
              <a:rPr sz="1000" spc="-15" dirty="0">
                <a:latin typeface="Arial"/>
                <a:cs typeface="Arial"/>
              </a:rPr>
              <a:t>yang </a:t>
            </a:r>
            <a:r>
              <a:rPr sz="1000" spc="-5" dirty="0">
                <a:latin typeface="Arial"/>
                <a:cs typeface="Arial"/>
              </a:rPr>
              <a:t>belum siap  </a:t>
            </a:r>
            <a:r>
              <a:rPr sz="1000" dirty="0">
                <a:latin typeface="Arial"/>
                <a:cs typeface="Arial"/>
              </a:rPr>
              <a:t>memberikan mata </a:t>
            </a:r>
            <a:r>
              <a:rPr sz="1000" spc="-5" dirty="0">
                <a:latin typeface="Arial"/>
                <a:cs typeface="Arial"/>
              </a:rPr>
              <a:t>pelajaran Bahasa Inggris sebagai </a:t>
            </a:r>
            <a:r>
              <a:rPr sz="1000" dirty="0">
                <a:latin typeface="Arial"/>
                <a:cs typeface="Arial"/>
              </a:rPr>
              <a:t>mata </a:t>
            </a:r>
            <a:r>
              <a:rPr sz="1000" spc="-5" dirty="0">
                <a:latin typeface="Arial"/>
                <a:cs typeface="Arial"/>
              </a:rPr>
              <a:t>pelajaran </a:t>
            </a:r>
            <a:r>
              <a:rPr sz="1000" spc="-10" dirty="0">
                <a:latin typeface="Arial"/>
                <a:cs typeface="Arial"/>
              </a:rPr>
              <a:t>pilihan dapat </a:t>
            </a:r>
            <a:r>
              <a:rPr sz="1000" spc="-5" dirty="0">
                <a:latin typeface="Arial"/>
                <a:cs typeface="Arial"/>
              </a:rPr>
              <a:t>mengintegrasikan </a:t>
            </a:r>
            <a:r>
              <a:rPr sz="1000" dirty="0">
                <a:latin typeface="Arial"/>
                <a:cs typeface="Arial"/>
              </a:rPr>
              <a:t>muatan  </a:t>
            </a:r>
            <a:r>
              <a:rPr sz="1000" spc="-10" dirty="0">
                <a:latin typeface="Arial"/>
                <a:cs typeface="Arial"/>
              </a:rPr>
              <a:t>Bahasa </a:t>
            </a:r>
            <a:r>
              <a:rPr sz="1000" spc="-5" dirty="0">
                <a:latin typeface="Arial"/>
                <a:cs typeface="Arial"/>
              </a:rPr>
              <a:t>Inggris </a:t>
            </a:r>
            <a:r>
              <a:rPr sz="1000" spc="5" dirty="0">
                <a:latin typeface="Arial"/>
                <a:cs typeface="Arial"/>
              </a:rPr>
              <a:t>ke </a:t>
            </a:r>
            <a:r>
              <a:rPr sz="1000" spc="-10" dirty="0">
                <a:latin typeface="Arial"/>
                <a:cs typeface="Arial"/>
              </a:rPr>
              <a:t>dalam </a:t>
            </a:r>
            <a:r>
              <a:rPr sz="1000" dirty="0">
                <a:latin typeface="Arial"/>
                <a:cs typeface="Arial"/>
              </a:rPr>
              <a:t>mata </a:t>
            </a:r>
            <a:r>
              <a:rPr sz="1000" spc="-5" dirty="0">
                <a:latin typeface="Arial"/>
                <a:cs typeface="Arial"/>
              </a:rPr>
              <a:t>pelajaran </a:t>
            </a:r>
            <a:r>
              <a:rPr sz="1000" spc="-10" dirty="0">
                <a:latin typeface="Arial"/>
                <a:cs typeface="Arial"/>
              </a:rPr>
              <a:t>lain </a:t>
            </a:r>
            <a:r>
              <a:rPr sz="1000" spc="-5" dirty="0">
                <a:latin typeface="Arial"/>
                <a:cs typeface="Arial"/>
              </a:rPr>
              <a:t>dan/atau ekstrakurikuler </a:t>
            </a:r>
            <a:r>
              <a:rPr sz="1000" spc="-10" dirty="0">
                <a:latin typeface="Arial"/>
                <a:cs typeface="Arial"/>
              </a:rPr>
              <a:t>dengan </a:t>
            </a:r>
            <a:r>
              <a:rPr sz="1000" spc="-5" dirty="0">
                <a:latin typeface="Arial"/>
                <a:cs typeface="Arial"/>
              </a:rPr>
              <a:t>melibatkan masyarakat, </a:t>
            </a:r>
            <a:r>
              <a:rPr sz="1000" dirty="0">
                <a:latin typeface="Arial"/>
                <a:cs typeface="Arial"/>
              </a:rPr>
              <a:t>komite  </a:t>
            </a:r>
            <a:r>
              <a:rPr sz="1000" spc="-5" dirty="0">
                <a:latin typeface="Arial"/>
                <a:cs typeface="Arial"/>
              </a:rPr>
              <a:t>sekolah, </a:t>
            </a:r>
            <a:r>
              <a:rPr sz="1000" spc="-10" dirty="0">
                <a:latin typeface="Arial"/>
                <a:cs typeface="Arial"/>
              </a:rPr>
              <a:t>relawan </a:t>
            </a:r>
            <a:r>
              <a:rPr sz="1000" spc="-5" dirty="0">
                <a:latin typeface="Arial"/>
                <a:cs typeface="Arial"/>
              </a:rPr>
              <a:t>mahasiswa, </a:t>
            </a:r>
            <a:r>
              <a:rPr sz="1000" spc="-10" dirty="0">
                <a:latin typeface="Arial"/>
                <a:cs typeface="Arial"/>
              </a:rPr>
              <a:t>dan/atau </a:t>
            </a:r>
            <a:r>
              <a:rPr sz="1000" spc="-5" dirty="0">
                <a:latin typeface="Arial"/>
                <a:cs typeface="Arial"/>
              </a:rPr>
              <a:t>bimbingan orang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tua</a:t>
            </a:r>
            <a:endParaRPr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0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5A4BDA0-C270-4764-9C18-A593BCE2C965}"/>
              </a:ext>
            </a:extLst>
          </p:cNvPr>
          <p:cNvSpPr txBox="1"/>
          <p:nvPr/>
        </p:nvSpPr>
        <p:spPr>
          <a:xfrm>
            <a:off x="611561" y="957669"/>
            <a:ext cx="275142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bg1"/>
                </a:solidFill>
                <a:cs typeface="Arial" pitchFamily="34" charset="0"/>
              </a:rPr>
              <a:t>SUMBER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3928" y="2636912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D" sz="2400" dirty="0" err="1">
                <a:hlinkClick r:id="rId2"/>
              </a:rPr>
              <a:t>Sumber-sumber</a:t>
            </a:r>
            <a:r>
              <a:rPr lang="en-ID" sz="2400" dirty="0">
                <a:hlinkClick r:id="rId2"/>
              </a:rPr>
              <a:t>:</a:t>
            </a:r>
          </a:p>
          <a:p>
            <a:pPr marL="342900" indent="-342900">
              <a:buAutoNum type="arabicPeriod"/>
            </a:pPr>
            <a:r>
              <a:rPr lang="en-ID" sz="2400" dirty="0">
                <a:hlinkClick r:id="rId2"/>
              </a:rPr>
              <a:t>https://guru.kemdikbud.go.id</a:t>
            </a:r>
            <a:r>
              <a:rPr lang="en-ID" sz="2400" dirty="0"/>
              <a:t> (login </a:t>
            </a:r>
            <a:r>
              <a:rPr lang="en-ID" sz="2400" dirty="0" err="1"/>
              <a:t>menggunakan</a:t>
            </a:r>
            <a:r>
              <a:rPr lang="en-ID" sz="2400" dirty="0"/>
              <a:t> </a:t>
            </a:r>
            <a:r>
              <a:rPr lang="en-ID" sz="2400" dirty="0" err="1"/>
              <a:t>akun</a:t>
            </a:r>
            <a:r>
              <a:rPr lang="en-ID" sz="2400" dirty="0"/>
              <a:t> belajar.id)</a:t>
            </a:r>
          </a:p>
          <a:p>
            <a:pPr marL="342900" indent="-342900">
              <a:buAutoNum type="arabicPeriod"/>
            </a:pPr>
            <a:r>
              <a:rPr lang="en-ID" sz="2400" dirty="0">
                <a:hlinkClick r:id="rId3"/>
              </a:rPr>
              <a:t>http://Kurikulum.kemdikbud.go.id</a:t>
            </a:r>
            <a:endParaRPr lang="en-ID" sz="2400" dirty="0"/>
          </a:p>
          <a:p>
            <a:pPr marL="342900" indent="-342900">
              <a:buAutoNum type="arabicPeriod"/>
            </a:pPr>
            <a:r>
              <a:rPr lang="en-US" sz="2400" b="1" dirty="0" err="1"/>
              <a:t>Materi</a:t>
            </a:r>
            <a:r>
              <a:rPr lang="en-US" sz="2400" b="1" dirty="0"/>
              <a:t> </a:t>
            </a:r>
            <a:r>
              <a:rPr lang="en-US" sz="2400" b="1" dirty="0" err="1"/>
              <a:t>presentasi</a:t>
            </a:r>
            <a:r>
              <a:rPr lang="en-US" sz="2400" b="1" dirty="0"/>
              <a:t>: s.id/</a:t>
            </a:r>
            <a:r>
              <a:rPr lang="en-US" sz="2400" b="1" u="sng" dirty="0" err="1"/>
              <a:t>XlBE</a:t>
            </a:r>
            <a:endParaRPr lang="en-US" sz="2400" b="1" u="sng" dirty="0"/>
          </a:p>
          <a:p>
            <a:endParaRPr lang="en-ID" sz="2400" dirty="0"/>
          </a:p>
          <a:p>
            <a:endParaRPr lang="en-ID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092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4000" cy="876300"/>
          </a:xfrm>
          <a:custGeom>
            <a:avLst/>
            <a:gdLst/>
            <a:ahLst/>
            <a:cxnLst/>
            <a:rect l="l" t="t" r="r" b="b"/>
            <a:pathLst>
              <a:path w="9144000" h="657225">
                <a:moveTo>
                  <a:pt x="0" y="656844"/>
                </a:moveTo>
                <a:lnTo>
                  <a:pt x="9144000" y="656844"/>
                </a:lnTo>
                <a:lnTo>
                  <a:pt x="9144000" y="0"/>
                </a:lnTo>
                <a:lnTo>
                  <a:pt x="0" y="0"/>
                </a:lnTo>
                <a:lnTo>
                  <a:pt x="0" y="656844"/>
                </a:lnTo>
                <a:close/>
              </a:path>
            </a:pathLst>
          </a:custGeom>
          <a:solidFill>
            <a:srgbClr val="741B4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875790"/>
            <a:ext cx="9144000" cy="5982547"/>
            <a:chOff x="0" y="656843"/>
            <a:chExt cx="9144000" cy="4486910"/>
          </a:xfrm>
        </p:grpSpPr>
        <p:sp>
          <p:nvSpPr>
            <p:cNvPr id="4" name="object 4"/>
            <p:cNvSpPr/>
            <p:nvPr/>
          </p:nvSpPr>
          <p:spPr>
            <a:xfrm>
              <a:off x="0" y="656843"/>
              <a:ext cx="9144000" cy="4486910"/>
            </a:xfrm>
            <a:custGeom>
              <a:avLst/>
              <a:gdLst/>
              <a:ahLst/>
              <a:cxnLst/>
              <a:rect l="l" t="t" r="r" b="b"/>
              <a:pathLst>
                <a:path w="9144000" h="4486910">
                  <a:moveTo>
                    <a:pt x="9144000" y="0"/>
                  </a:moveTo>
                  <a:lnTo>
                    <a:pt x="0" y="0"/>
                  </a:lnTo>
                  <a:lnTo>
                    <a:pt x="0" y="4486656"/>
                  </a:lnTo>
                  <a:lnTo>
                    <a:pt x="9144000" y="4486656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56844"/>
              <a:ext cx="9144000" cy="1082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6885" y="230184"/>
            <a:ext cx="4531995" cy="3507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70" dirty="0">
                <a:solidFill>
                  <a:srgbClr val="FFFFFF"/>
                </a:solidFill>
                <a:latin typeface="Arial"/>
                <a:cs typeface="Arial"/>
              </a:rPr>
              <a:t>Penguatan </a:t>
            </a:r>
            <a:r>
              <a:rPr sz="2200" spc="-95" dirty="0">
                <a:solidFill>
                  <a:srgbClr val="FFFFFF"/>
                </a:solidFill>
                <a:latin typeface="Arial"/>
                <a:cs typeface="Arial"/>
              </a:rPr>
              <a:t>wawasan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literasi </a:t>
            </a: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22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SMP</a:t>
            </a:r>
            <a:endParaRPr sz="220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60947" y="1390226"/>
          <a:ext cx="4050029" cy="1381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0029"/>
              </a:tblGrid>
              <a:tr h="55863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700" b="1" spc="-25" dirty="0">
                          <a:solidFill>
                            <a:srgbClr val="202020"/>
                          </a:solidFill>
                          <a:latin typeface="Trebuchet MS"/>
                          <a:cs typeface="Trebuchet MS"/>
                        </a:rPr>
                        <a:t>Kurikulum</a:t>
                      </a:r>
                      <a:r>
                        <a:rPr sz="1700" b="1" spc="-110" dirty="0">
                          <a:solidFill>
                            <a:srgbClr val="2020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700" b="1" spc="-80" dirty="0">
                          <a:solidFill>
                            <a:srgbClr val="202020"/>
                          </a:solidFill>
                          <a:latin typeface="Trebuchet MS"/>
                          <a:cs typeface="Trebuchet MS"/>
                        </a:rPr>
                        <a:t>2013</a:t>
                      </a:r>
                      <a:endParaRPr sz="1700">
                        <a:latin typeface="Trebuchet MS"/>
                        <a:cs typeface="Trebuchet MS"/>
                      </a:endParaRPr>
                    </a:p>
                  </a:txBody>
                  <a:tcPr marL="0" marR="0" marT="109220" marB="0">
                    <a:solidFill>
                      <a:srgbClr val="A3C2F4"/>
                    </a:solidFill>
                  </a:tcPr>
                </a:tc>
              </a:tr>
              <a:tr h="82269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700" spc="-1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Informatika </a:t>
                      </a:r>
                      <a:r>
                        <a:rPr sz="1700" spc="-6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sebagai </a:t>
                      </a:r>
                      <a:r>
                        <a:rPr sz="1700" spc="-2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mata</a:t>
                      </a:r>
                      <a:r>
                        <a:rPr sz="1700" spc="-29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spc="-3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pelajaran </a:t>
                      </a:r>
                      <a:r>
                        <a:rPr sz="170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pilihan</a:t>
                      </a:r>
                      <a:endParaRPr sz="1700">
                        <a:latin typeface="Arial"/>
                        <a:cs typeface="Arial"/>
                      </a:endParaRPr>
                    </a:p>
                    <a:p>
                      <a:pPr marL="237490">
                        <a:lnSpc>
                          <a:spcPts val="1555"/>
                        </a:lnSpc>
                        <a:spcBef>
                          <a:spcPts val="1000"/>
                        </a:spcBef>
                        <a:tabLst>
                          <a:tab pos="548640" algn="l"/>
                        </a:tabLst>
                      </a:pPr>
                      <a:r>
                        <a:rPr sz="1700" spc="-30" dirty="0">
                          <a:latin typeface="Arial"/>
                          <a:cs typeface="Arial"/>
                        </a:rPr>
                        <a:t>-	</a:t>
                      </a:r>
                      <a:r>
                        <a:rPr sz="1700" spc="-3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Pertimbangan </a:t>
                      </a:r>
                      <a:r>
                        <a:rPr sz="1700" spc="-4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ketersediaan</a:t>
                      </a:r>
                      <a:r>
                        <a:rPr sz="1700" spc="-12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spc="-3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guru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632834" y="1390225"/>
          <a:ext cx="4050029" cy="23493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0029"/>
              </a:tblGrid>
              <a:tr h="558631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700" b="1" spc="-45" dirty="0">
                          <a:solidFill>
                            <a:srgbClr val="202020"/>
                          </a:solidFill>
                          <a:latin typeface="Trebuchet MS"/>
                          <a:cs typeface="Trebuchet MS"/>
                        </a:rPr>
                        <a:t>Arah </a:t>
                      </a:r>
                      <a:r>
                        <a:rPr sz="1700" b="1" spc="-30" dirty="0">
                          <a:solidFill>
                            <a:srgbClr val="202020"/>
                          </a:solidFill>
                          <a:latin typeface="Trebuchet MS"/>
                          <a:cs typeface="Trebuchet MS"/>
                        </a:rPr>
                        <a:t>perubahan</a:t>
                      </a:r>
                      <a:r>
                        <a:rPr sz="1700" b="1" spc="-200" dirty="0">
                          <a:solidFill>
                            <a:srgbClr val="2020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700" b="1" spc="-25" dirty="0">
                          <a:solidFill>
                            <a:srgbClr val="202020"/>
                          </a:solidFill>
                          <a:latin typeface="Trebuchet MS"/>
                          <a:cs typeface="Trebuchet MS"/>
                        </a:rPr>
                        <a:t>kurikulum</a:t>
                      </a:r>
                      <a:endParaRPr sz="1700">
                        <a:latin typeface="Trebuchet MS"/>
                        <a:cs typeface="Trebuchet MS"/>
                      </a:endParaRPr>
                    </a:p>
                  </a:txBody>
                  <a:tcPr marL="0" marR="0" marT="109220" marB="0">
                    <a:solidFill>
                      <a:srgbClr val="FFE499"/>
                    </a:solidFill>
                  </a:tcPr>
                </a:tc>
              </a:tr>
              <a:tr h="1615407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700" spc="-1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Informatika </a:t>
                      </a:r>
                      <a:r>
                        <a:rPr sz="1700" spc="-6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sebagai </a:t>
                      </a:r>
                      <a:r>
                        <a:rPr sz="1700" spc="-2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mata</a:t>
                      </a:r>
                      <a:r>
                        <a:rPr sz="1700" spc="-28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spc="-3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pelajaran </a:t>
                      </a:r>
                      <a:r>
                        <a:rPr sz="1700" spc="-1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wajib</a:t>
                      </a:r>
                      <a:endParaRPr sz="1700">
                        <a:latin typeface="Arial"/>
                        <a:cs typeface="Arial"/>
                      </a:endParaRPr>
                    </a:p>
                    <a:p>
                      <a:pPr marL="549275" marR="154305" indent="-311150">
                        <a:lnSpc>
                          <a:spcPct val="100000"/>
                        </a:lnSpc>
                        <a:spcBef>
                          <a:spcPts val="1000"/>
                        </a:spcBef>
                        <a:tabLst>
                          <a:tab pos="549275" algn="l"/>
                        </a:tabLst>
                      </a:pPr>
                      <a:r>
                        <a:rPr sz="1700" spc="-30" dirty="0">
                          <a:latin typeface="Arial"/>
                          <a:cs typeface="Arial"/>
                        </a:rPr>
                        <a:t>-	</a:t>
                      </a:r>
                      <a:r>
                        <a:rPr sz="1700" spc="-6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Guru </a:t>
                      </a:r>
                      <a:r>
                        <a:rPr sz="1700" spc="-5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yang </a:t>
                      </a:r>
                      <a:r>
                        <a:rPr sz="1700" spc="-3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mengajar </a:t>
                      </a:r>
                      <a:r>
                        <a:rPr sz="170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tidak </a:t>
                      </a:r>
                      <a:r>
                        <a:rPr sz="1700" spc="-4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harus </a:t>
                      </a:r>
                      <a:r>
                        <a:rPr sz="170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memiliki </a:t>
                      </a:r>
                      <a:r>
                        <a:rPr sz="1700" spc="-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latar  </a:t>
                      </a:r>
                      <a:r>
                        <a:rPr sz="1700" spc="-4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belakang </a:t>
                      </a:r>
                      <a:r>
                        <a:rPr sz="1700" spc="-1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pendidikan </a:t>
                      </a:r>
                      <a:r>
                        <a:rPr sz="1700" spc="-1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informatika. </a:t>
                      </a:r>
                      <a:r>
                        <a:rPr sz="1700" spc="-4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Buku </a:t>
                      </a:r>
                      <a:r>
                        <a:rPr sz="1700" spc="-2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guru  </a:t>
                      </a:r>
                      <a:r>
                        <a:rPr sz="1700" spc="-3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disiapkan </a:t>
                      </a:r>
                      <a:r>
                        <a:rPr sz="170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untuk </a:t>
                      </a:r>
                      <a:r>
                        <a:rPr sz="1700" spc="-2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membantu </a:t>
                      </a:r>
                      <a:r>
                        <a:rPr sz="1700" spc="-2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guru-guru</a:t>
                      </a:r>
                      <a:r>
                        <a:rPr sz="1700" spc="-27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spc="1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“pemula”  </a:t>
                      </a:r>
                      <a:r>
                        <a:rPr sz="1700" spc="-2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dalam </a:t>
                      </a:r>
                      <a:r>
                        <a:rPr sz="1700" spc="-2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mata </a:t>
                      </a:r>
                      <a:r>
                        <a:rPr sz="1700" spc="-30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pelajaran</a:t>
                      </a:r>
                      <a:r>
                        <a:rPr sz="1700" spc="-23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spc="15" dirty="0">
                          <a:solidFill>
                            <a:srgbClr val="202020"/>
                          </a:solidFill>
                          <a:latin typeface="Arial"/>
                          <a:cs typeface="Arial"/>
                        </a:rPr>
                        <a:t>ini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6830315" y="87038"/>
            <a:ext cx="21939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40" dirty="0">
                <a:solidFill>
                  <a:srgbClr val="FF0000"/>
                </a:solidFill>
                <a:latin typeface="Trebuchet MS"/>
                <a:cs typeface="Trebuchet MS"/>
              </a:rPr>
              <a:t>DRAF-BAHAN </a:t>
            </a:r>
            <a:r>
              <a:rPr sz="1200" b="1" spc="15" dirty="0">
                <a:solidFill>
                  <a:srgbClr val="FF0000"/>
                </a:solidFill>
                <a:latin typeface="Trebuchet MS"/>
                <a:cs typeface="Trebuchet MS"/>
              </a:rPr>
              <a:t>DISKUSI</a:t>
            </a:r>
            <a:r>
              <a:rPr sz="1200" b="1" spc="-25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200" b="1" spc="-25" dirty="0">
                <a:solidFill>
                  <a:srgbClr val="FF0000"/>
                </a:solidFill>
                <a:latin typeface="Trebuchet MS"/>
                <a:cs typeface="Trebuchet MS"/>
              </a:rPr>
              <a:t>INTERNAL</a:t>
            </a:r>
            <a:endParaRPr sz="12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6810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550" y="690031"/>
            <a:ext cx="60858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solidFill>
                  <a:srgbClr val="434343"/>
                </a:solidFill>
              </a:rPr>
              <a:t>Beberapa </a:t>
            </a:r>
            <a:r>
              <a:rPr sz="1600" spc="-45" dirty="0">
                <a:solidFill>
                  <a:srgbClr val="434343"/>
                </a:solidFill>
              </a:rPr>
              <a:t>perubahan </a:t>
            </a:r>
            <a:r>
              <a:rPr sz="1600" spc="-65" dirty="0">
                <a:solidFill>
                  <a:srgbClr val="434343"/>
                </a:solidFill>
              </a:rPr>
              <a:t>terkait </a:t>
            </a:r>
            <a:r>
              <a:rPr sz="1600" spc="-55" dirty="0">
                <a:solidFill>
                  <a:srgbClr val="434343"/>
                </a:solidFill>
              </a:rPr>
              <a:t>struktur </a:t>
            </a:r>
            <a:r>
              <a:rPr sz="1600" spc="-25" dirty="0">
                <a:solidFill>
                  <a:srgbClr val="434343"/>
                </a:solidFill>
              </a:rPr>
              <a:t>mata </a:t>
            </a:r>
            <a:r>
              <a:rPr sz="1600" spc="-55" dirty="0">
                <a:solidFill>
                  <a:srgbClr val="434343"/>
                </a:solidFill>
              </a:rPr>
              <a:t>pelajaran </a:t>
            </a:r>
            <a:r>
              <a:rPr sz="1600" spc="140" dirty="0">
                <a:solidFill>
                  <a:srgbClr val="434343"/>
                </a:solidFill>
              </a:rPr>
              <a:t>SMA</a:t>
            </a:r>
            <a:r>
              <a:rPr sz="1600" spc="-245" dirty="0">
                <a:solidFill>
                  <a:srgbClr val="434343"/>
                </a:solidFill>
              </a:rPr>
              <a:t> </a:t>
            </a:r>
            <a:r>
              <a:rPr sz="1600" spc="5" dirty="0">
                <a:solidFill>
                  <a:srgbClr val="434343"/>
                </a:solidFill>
              </a:rPr>
              <a:t>Kelas </a:t>
            </a:r>
            <a:r>
              <a:rPr sz="1600" spc="-25" dirty="0">
                <a:solidFill>
                  <a:srgbClr val="434343"/>
                </a:solidFill>
              </a:rPr>
              <a:t>10</a:t>
            </a:r>
            <a:endParaRPr sz="16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8250" y="1053965"/>
          <a:ext cx="2510155" cy="27490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0155"/>
              </a:tblGrid>
              <a:tr h="46732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500" b="1" spc="-20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Kurikulum</a:t>
                      </a:r>
                      <a:r>
                        <a:rPr sz="1500" b="1" spc="-12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6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2013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110067" marB="0">
                    <a:solidFill>
                      <a:srgbClr val="A3C2F4"/>
                    </a:solidFill>
                  </a:tcPr>
                </a:tc>
              </a:tr>
              <a:tr h="911611">
                <a:tc>
                  <a:txBody>
                    <a:bodyPr/>
                    <a:lstStyle/>
                    <a:p>
                      <a:pPr marL="90805" marR="16065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500" spc="-5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Siswa</a:t>
                      </a:r>
                      <a:r>
                        <a:rPr sz="1500" spc="-1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langsung</a:t>
                      </a:r>
                      <a:r>
                        <a:rPr sz="1500" spc="-1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masuk</a:t>
                      </a:r>
                      <a:r>
                        <a:rPr sz="1500" spc="-10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dalam</a:t>
                      </a:r>
                      <a:r>
                        <a:rPr sz="1500" spc="-1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program  peminatan </a:t>
                      </a:r>
                      <a:r>
                        <a:rPr sz="1500" spc="-6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(IPA, </a:t>
                      </a:r>
                      <a:r>
                        <a:rPr sz="1500" spc="-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IPS,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atau </a:t>
                      </a:r>
                      <a:r>
                        <a:rPr sz="1500" spc="-6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Bahasa &amp;  </a:t>
                      </a:r>
                      <a:r>
                        <a:rPr sz="1500" spc="-4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Budaya)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10913" marB="0"/>
                </a:tc>
              </a:tr>
              <a:tr h="798324">
                <a:tc>
                  <a:txBody>
                    <a:bodyPr/>
                    <a:lstStyle/>
                    <a:p>
                      <a:pPr marL="90805" marR="182245" algn="just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500" spc="-3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Tidak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ada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mata</a:t>
                      </a:r>
                      <a:r>
                        <a:rPr sz="1500" spc="-1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pelajaran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IPA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sz="1500" spc="-1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IPS.  </a:t>
                      </a:r>
                      <a:r>
                        <a:rPr sz="1500" spc="-4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Mata</a:t>
                      </a:r>
                      <a:r>
                        <a:rPr sz="1500" spc="-1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pelajaran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langsung</a:t>
                      </a:r>
                      <a:r>
                        <a:rPr sz="1500" spc="-1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spesifik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pada  </a:t>
                      </a:r>
                      <a:r>
                        <a:rPr sz="1500" spc="-4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Fisika,</a:t>
                      </a:r>
                      <a:r>
                        <a:rPr sz="1500" spc="-1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Kimia,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Geografi,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Ekonomi,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dsb.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13453" marB="0"/>
                </a:tc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756661" y="1053964"/>
          <a:ext cx="6233160" cy="58246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33160"/>
              </a:tblGrid>
              <a:tr h="4673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500" b="1" spc="-3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Arah </a:t>
                      </a:r>
                      <a:r>
                        <a:rPr sz="1500" b="1" spc="-2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perubahan</a:t>
                      </a:r>
                      <a:r>
                        <a:rPr sz="1500" b="1" spc="-229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20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kurikulum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110067" marB="0">
                    <a:solidFill>
                      <a:srgbClr val="FFE499"/>
                    </a:solidFill>
                  </a:tcPr>
                </a:tc>
              </a:tr>
              <a:tr h="100592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Belum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ada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peminatan,</a:t>
                      </a:r>
                      <a:r>
                        <a:rPr sz="1500" spc="-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siswa</a:t>
                      </a:r>
                      <a:r>
                        <a:rPr sz="1500" spc="-1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mengambil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semua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mata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pelajaran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wajib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91440" marR="308610">
                        <a:lnSpc>
                          <a:spcPts val="1520"/>
                        </a:lnSpc>
                        <a:spcBef>
                          <a:spcPts val="75"/>
                        </a:spcBef>
                      </a:pPr>
                      <a:r>
                        <a:rPr sz="1500" spc="-4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Di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kelas</a:t>
                      </a:r>
                      <a:r>
                        <a:rPr sz="1500" spc="-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6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sz="1500" spc="-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siswa</a:t>
                      </a:r>
                      <a:r>
                        <a:rPr sz="1500" spc="-1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menyiapkan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1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diri</a:t>
                      </a:r>
                      <a:r>
                        <a:rPr sz="1500" spc="-6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untuk</a:t>
                      </a:r>
                      <a:r>
                        <a:rPr sz="1500" spc="-7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menentukan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pilihan</a:t>
                      </a:r>
                      <a:r>
                        <a:rPr sz="1500" spc="-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mata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pelajaran</a:t>
                      </a:r>
                      <a:r>
                        <a:rPr sz="1500" spc="-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di</a:t>
                      </a:r>
                      <a:r>
                        <a:rPr sz="1500" spc="-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kelas</a:t>
                      </a:r>
                      <a:r>
                        <a:rPr sz="1500" spc="-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11.</a:t>
                      </a:r>
                      <a:r>
                        <a:rPr sz="1500" spc="-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Siswa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perlu  </a:t>
                      </a:r>
                      <a:r>
                        <a:rPr sz="1500" spc="-1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berkonsultasi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dengan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guru</a:t>
                      </a:r>
                      <a:r>
                        <a:rPr sz="1500" spc="-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BK,</a:t>
                      </a:r>
                      <a:r>
                        <a:rPr sz="1500" spc="-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wali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kelas,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orang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tua.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29540" marB="0"/>
                </a:tc>
              </a:tr>
              <a:tr h="396290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500" spc="-4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Mata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pelajaran </a:t>
                      </a:r>
                      <a:r>
                        <a:rPr sz="1500" spc="-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kelompok 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IPA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dan 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IPS </a:t>
                      </a:r>
                      <a:r>
                        <a:rPr sz="1500" spc="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terdiri</a:t>
                      </a:r>
                      <a:r>
                        <a:rPr sz="1500" spc="-10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dari: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548640" indent="-299085">
                        <a:lnSpc>
                          <a:spcPct val="100000"/>
                        </a:lnSpc>
                        <a:spcBef>
                          <a:spcPts val="190"/>
                        </a:spcBef>
                        <a:buClr>
                          <a:srgbClr val="000000"/>
                        </a:buClr>
                        <a:buAutoNum type="arabicPeriod"/>
                        <a:tabLst>
                          <a:tab pos="548640" algn="l"/>
                          <a:tab pos="549275" algn="l"/>
                        </a:tabLst>
                      </a:pPr>
                      <a:r>
                        <a:rPr sz="1500" spc="-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IPA: </a:t>
                      </a:r>
                      <a:r>
                        <a:rPr sz="1500" spc="-4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Fisika,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Kimia, </a:t>
                      </a:r>
                      <a:r>
                        <a:rPr sz="1500" spc="-1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Biologi</a:t>
                      </a:r>
                      <a:r>
                        <a:rPr sz="1500" spc="-2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(6JP)/minggu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548640" indent="-299085">
                        <a:lnSpc>
                          <a:spcPct val="100000"/>
                        </a:lnSpc>
                        <a:spcBef>
                          <a:spcPts val="204"/>
                        </a:spcBef>
                        <a:buClr>
                          <a:srgbClr val="000000"/>
                        </a:buClr>
                        <a:buAutoNum type="arabicPeriod"/>
                        <a:tabLst>
                          <a:tab pos="548640" algn="l"/>
                          <a:tab pos="549275" algn="l"/>
                        </a:tabLst>
                      </a:pPr>
                      <a:r>
                        <a:rPr sz="1500" spc="-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IPS: </a:t>
                      </a:r>
                      <a:r>
                        <a:rPr sz="1500" spc="-3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Sosiologi, Ekonomi,</a:t>
                      </a:r>
                      <a:r>
                        <a:rPr sz="1500" spc="-24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Sejarah, </a:t>
                      </a:r>
                      <a:r>
                        <a:rPr sz="1500" spc="-4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Geografi </a:t>
                      </a:r>
                      <a:r>
                        <a:rPr sz="1500" spc="-3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(8JP/minggu)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  <a:buFont typeface="Arial"/>
                        <a:buAutoNum type="arabicPeriod"/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 marR="380365">
                        <a:lnSpc>
                          <a:spcPct val="114500"/>
                        </a:lnSpc>
                      </a:pPr>
                      <a:r>
                        <a:rPr sz="1500" spc="-4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Sekolah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dapat</a:t>
                      </a:r>
                      <a:r>
                        <a:rPr sz="1500" spc="-7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menentukan</a:t>
                      </a:r>
                      <a:r>
                        <a:rPr sz="1500" spc="-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pengorganisasian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IPA</a:t>
                      </a:r>
                      <a:r>
                        <a:rPr sz="1500" spc="-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sz="1500" spc="-7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IPS</a:t>
                      </a:r>
                      <a:r>
                        <a:rPr sz="1500" spc="-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berdasarkan</a:t>
                      </a:r>
                      <a:r>
                        <a:rPr sz="1500" spc="-7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sumberdaya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yang</a:t>
                      </a:r>
                      <a:r>
                        <a:rPr sz="1500" spc="-7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tersedia, 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yaitu </a:t>
                      </a:r>
                      <a:r>
                        <a:rPr sz="1500" spc="-3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dengan</a:t>
                      </a:r>
                      <a:r>
                        <a:rPr sz="1500" spc="-1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memilih: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548640" lvl="1" indent="-299085">
                        <a:lnSpc>
                          <a:spcPct val="100000"/>
                        </a:lnSpc>
                        <a:spcBef>
                          <a:spcPts val="204"/>
                        </a:spcBef>
                        <a:buClr>
                          <a:srgbClr val="000000"/>
                        </a:buClr>
                        <a:buAutoNum type="alphaLcPeriod"/>
                        <a:tabLst>
                          <a:tab pos="548640" algn="l"/>
                          <a:tab pos="549275" algn="l"/>
                        </a:tabLst>
                      </a:pPr>
                      <a:r>
                        <a:rPr sz="1500" spc="-3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Sistem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blok</a:t>
                      </a:r>
                      <a:r>
                        <a:rPr sz="1500" spc="-6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500" spc="-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i="1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team</a:t>
                      </a:r>
                      <a:r>
                        <a:rPr sz="1500" i="1" spc="-1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i="1" spc="-3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teaching</a:t>
                      </a:r>
                      <a:r>
                        <a:rPr sz="1500" i="1" spc="-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dalam</a:t>
                      </a:r>
                      <a:r>
                        <a:rPr sz="1500" spc="-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perencanaan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namun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guru</a:t>
                      </a:r>
                      <a:r>
                        <a:rPr sz="1500" spc="-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Fisika,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Kimia,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Biologi</a:t>
                      </a:r>
                      <a:r>
                        <a:rPr sz="1500" spc="-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mengajar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54864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bergantian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548640" lvl="1" indent="-299085">
                        <a:lnSpc>
                          <a:spcPct val="100000"/>
                        </a:lnSpc>
                        <a:spcBef>
                          <a:spcPts val="204"/>
                        </a:spcBef>
                        <a:buClr>
                          <a:srgbClr val="000000"/>
                        </a:buClr>
                        <a:buAutoNum type="alphaLcPeriod" startAt="2"/>
                        <a:tabLst>
                          <a:tab pos="548640" algn="l"/>
                          <a:tab pos="549275" algn="l"/>
                        </a:tabLst>
                      </a:pPr>
                      <a:r>
                        <a:rPr sz="1500" spc="-5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Sebagai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mata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pelajaran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berdiri</a:t>
                      </a:r>
                      <a:r>
                        <a:rPr sz="1500" spc="-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sendiri-sendiri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548640" lvl="1" indent="-299085">
                        <a:lnSpc>
                          <a:spcPct val="100000"/>
                        </a:lnSpc>
                        <a:spcBef>
                          <a:spcPts val="190"/>
                        </a:spcBef>
                        <a:buClr>
                          <a:srgbClr val="000000"/>
                        </a:buClr>
                        <a:buAutoNum type="alphaLcPeriod" startAt="2"/>
                        <a:tabLst>
                          <a:tab pos="548640" algn="l"/>
                          <a:tab pos="549275" algn="l"/>
                        </a:tabLst>
                      </a:pP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Terintegrasi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team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teaching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dalam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perencanaan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pembelajaran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 marR="154305">
                        <a:lnSpc>
                          <a:spcPct val="115500"/>
                        </a:lnSpc>
                        <a:spcBef>
                          <a:spcPts val="5"/>
                        </a:spcBef>
                      </a:pPr>
                      <a:r>
                        <a:rPr sz="1500" spc="-3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Setiap</a:t>
                      </a:r>
                      <a:r>
                        <a:rPr sz="1500" spc="-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tengah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sz="1500" spc="-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akhir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semester</a:t>
                      </a:r>
                      <a:r>
                        <a:rPr sz="1500" spc="-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ada</a:t>
                      </a:r>
                      <a:r>
                        <a:rPr sz="1500" spc="-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1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unit</a:t>
                      </a:r>
                      <a:r>
                        <a:rPr sz="1500" spc="-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inkuiri</a:t>
                      </a:r>
                      <a:r>
                        <a:rPr sz="1500" spc="-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yang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mengintegrasikan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mapel-mapel</a:t>
                      </a:r>
                      <a:r>
                        <a:rPr sz="1500" spc="-10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dalam</a:t>
                      </a:r>
                      <a:r>
                        <a:rPr sz="1500" spc="-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masing-  masing 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IPA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sz="1500" spc="-15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IPS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500" spc="-5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Siswa</a:t>
                      </a:r>
                      <a:r>
                        <a:rPr sz="1500" spc="-1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menulis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5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esai</a:t>
                      </a:r>
                      <a:r>
                        <a:rPr sz="1500" spc="-1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sebagai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salah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satu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syarat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kelulusan.</a:t>
                      </a:r>
                      <a:r>
                        <a:rPr sz="1500" spc="-1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Partisipasi</a:t>
                      </a:r>
                      <a:r>
                        <a:rPr sz="1500" spc="-9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dalam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3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berbagai</a:t>
                      </a:r>
                      <a:r>
                        <a:rPr sz="1500" spc="-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kegiatan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ts val="1300"/>
                        </a:lnSpc>
                        <a:spcBef>
                          <a:spcPts val="204"/>
                        </a:spcBef>
                      </a:pP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pembelajaran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diharapkan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memberi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inspirasi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terkait</a:t>
                      </a:r>
                      <a:r>
                        <a:rPr sz="1500" spc="-8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1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topik</a:t>
                      </a:r>
                      <a:r>
                        <a:rPr sz="1500" spc="-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yang</a:t>
                      </a:r>
                      <a:r>
                        <a:rPr sz="1500" spc="-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dipilih.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22767" marB="0"/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6830315" y="87038"/>
            <a:ext cx="21939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40" dirty="0">
                <a:solidFill>
                  <a:srgbClr val="434343"/>
                </a:solidFill>
                <a:latin typeface="Trebuchet MS"/>
                <a:cs typeface="Trebuchet MS"/>
              </a:rPr>
              <a:t>DRAF-BAHAN </a:t>
            </a:r>
            <a:r>
              <a:rPr sz="1200" b="1" spc="15" dirty="0">
                <a:solidFill>
                  <a:srgbClr val="434343"/>
                </a:solidFill>
                <a:latin typeface="Trebuchet MS"/>
                <a:cs typeface="Trebuchet MS"/>
              </a:rPr>
              <a:t>DISKUSI</a:t>
            </a:r>
            <a:r>
              <a:rPr sz="1200" b="1" spc="-250" dirty="0">
                <a:solidFill>
                  <a:srgbClr val="434343"/>
                </a:solidFill>
                <a:latin typeface="Trebuchet MS"/>
                <a:cs typeface="Trebuchet MS"/>
              </a:rPr>
              <a:t> </a:t>
            </a:r>
            <a:r>
              <a:rPr sz="1200" b="1" spc="-25" dirty="0">
                <a:solidFill>
                  <a:srgbClr val="434343"/>
                </a:solidFill>
                <a:latin typeface="Trebuchet MS"/>
                <a:cs typeface="Trebuchet MS"/>
              </a:rPr>
              <a:t>INTERNAL</a:t>
            </a:r>
            <a:endParaRPr sz="12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8411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9792" y="1988840"/>
            <a:ext cx="2430010" cy="345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60" dirty="0">
                <a:solidFill>
                  <a:srgbClr val="284F7C"/>
                </a:solidFill>
              </a:rPr>
              <a:t>IPA</a:t>
            </a:r>
            <a:r>
              <a:rPr sz="2800" spc="-95" dirty="0">
                <a:solidFill>
                  <a:srgbClr val="284F7C"/>
                </a:solidFill>
              </a:rPr>
              <a:t> </a:t>
            </a:r>
            <a:r>
              <a:rPr sz="2800" spc="-35" dirty="0">
                <a:solidFill>
                  <a:srgbClr val="284F7C"/>
                </a:solidFill>
              </a:rPr>
              <a:t>dan</a:t>
            </a:r>
            <a:r>
              <a:rPr sz="2800" spc="-85" dirty="0">
                <a:solidFill>
                  <a:srgbClr val="284F7C"/>
                </a:solidFill>
              </a:rPr>
              <a:t> </a:t>
            </a:r>
            <a:r>
              <a:rPr sz="2800" spc="105" dirty="0">
                <a:solidFill>
                  <a:srgbClr val="284F7C"/>
                </a:solidFill>
              </a:rPr>
              <a:t>IPS</a:t>
            </a:r>
            <a:r>
              <a:rPr sz="2800" spc="-90" dirty="0">
                <a:solidFill>
                  <a:srgbClr val="284F7C"/>
                </a:solidFill>
              </a:rPr>
              <a:t> </a:t>
            </a:r>
            <a:r>
              <a:rPr sz="2800" spc="-65" dirty="0">
                <a:solidFill>
                  <a:srgbClr val="284F7C"/>
                </a:solidFill>
              </a:rPr>
              <a:t>menjadi</a:t>
            </a:r>
            <a:r>
              <a:rPr sz="2800" spc="-70" dirty="0">
                <a:solidFill>
                  <a:srgbClr val="284F7C"/>
                </a:solidFill>
              </a:rPr>
              <a:t> </a:t>
            </a:r>
            <a:r>
              <a:rPr sz="2800" spc="-35" dirty="0">
                <a:solidFill>
                  <a:srgbClr val="284F7C"/>
                </a:solidFill>
              </a:rPr>
              <a:t>dua</a:t>
            </a:r>
            <a:r>
              <a:rPr sz="2800" spc="-85" dirty="0">
                <a:solidFill>
                  <a:srgbClr val="284F7C"/>
                </a:solidFill>
              </a:rPr>
              <a:t> </a:t>
            </a:r>
            <a:r>
              <a:rPr sz="2800" spc="-30" dirty="0">
                <a:solidFill>
                  <a:srgbClr val="284F7C"/>
                </a:solidFill>
              </a:rPr>
              <a:t>mata</a:t>
            </a:r>
            <a:r>
              <a:rPr sz="2800" spc="-95" dirty="0">
                <a:solidFill>
                  <a:srgbClr val="284F7C"/>
                </a:solidFill>
              </a:rPr>
              <a:t> </a:t>
            </a:r>
            <a:r>
              <a:rPr sz="2800" spc="-65" dirty="0">
                <a:solidFill>
                  <a:srgbClr val="284F7C"/>
                </a:solidFill>
              </a:rPr>
              <a:t>pelajaran</a:t>
            </a:r>
            <a:r>
              <a:rPr sz="2800" spc="-85" dirty="0">
                <a:solidFill>
                  <a:srgbClr val="284F7C"/>
                </a:solidFill>
              </a:rPr>
              <a:t> </a:t>
            </a:r>
            <a:r>
              <a:rPr sz="2800" dirty="0">
                <a:solidFill>
                  <a:srgbClr val="284F7C"/>
                </a:solidFill>
              </a:rPr>
              <a:t>yang</a:t>
            </a:r>
            <a:r>
              <a:rPr sz="2800" spc="-90" dirty="0">
                <a:solidFill>
                  <a:srgbClr val="284F7C"/>
                </a:solidFill>
              </a:rPr>
              <a:t> </a:t>
            </a:r>
            <a:r>
              <a:rPr sz="2800" spc="-35" dirty="0">
                <a:solidFill>
                  <a:srgbClr val="284F7C"/>
                </a:solidFill>
              </a:rPr>
              <a:t>memadukan</a:t>
            </a:r>
            <a:r>
              <a:rPr sz="2800" spc="-65" dirty="0">
                <a:solidFill>
                  <a:srgbClr val="284F7C"/>
                </a:solidFill>
              </a:rPr>
              <a:t> </a:t>
            </a:r>
            <a:r>
              <a:rPr sz="2800" spc="-30" dirty="0">
                <a:solidFill>
                  <a:srgbClr val="284F7C"/>
                </a:solidFill>
              </a:rPr>
              <a:t>mata</a:t>
            </a:r>
            <a:r>
              <a:rPr sz="2800" spc="-95" dirty="0">
                <a:solidFill>
                  <a:srgbClr val="284F7C"/>
                </a:solidFill>
              </a:rPr>
              <a:t> </a:t>
            </a:r>
            <a:r>
              <a:rPr sz="2800" spc="-65" dirty="0">
                <a:solidFill>
                  <a:srgbClr val="284F7C"/>
                </a:solidFill>
              </a:rPr>
              <a:t>pelajaran</a:t>
            </a:r>
          </a:p>
          <a:p>
            <a:pPr marL="12700">
              <a:lnSpc>
                <a:spcPct val="100000"/>
              </a:lnSpc>
            </a:pPr>
            <a:r>
              <a:rPr sz="2800" spc="-85" dirty="0">
                <a:solidFill>
                  <a:srgbClr val="284F7C"/>
                </a:solidFill>
              </a:rPr>
              <a:t>“cabang”</a:t>
            </a:r>
            <a:r>
              <a:rPr sz="2800" spc="-114" dirty="0">
                <a:solidFill>
                  <a:srgbClr val="284F7C"/>
                </a:solidFill>
              </a:rPr>
              <a:t> </a:t>
            </a:r>
            <a:r>
              <a:rPr sz="2800" spc="25" dirty="0">
                <a:solidFill>
                  <a:srgbClr val="284F7C"/>
                </a:solidFill>
              </a:rPr>
              <a:t>masing-masing</a:t>
            </a:r>
          </a:p>
        </p:txBody>
      </p:sp>
      <p:sp>
        <p:nvSpPr>
          <p:cNvPr id="3" name="object 3"/>
          <p:cNvSpPr/>
          <p:nvPr/>
        </p:nvSpPr>
        <p:spPr>
          <a:xfrm>
            <a:off x="312421" y="1532128"/>
            <a:ext cx="2333625" cy="4826000"/>
          </a:xfrm>
          <a:custGeom>
            <a:avLst/>
            <a:gdLst/>
            <a:ahLst/>
            <a:cxnLst/>
            <a:rect l="l" t="t" r="r" b="b"/>
            <a:pathLst>
              <a:path w="2333625" h="3619500">
                <a:moveTo>
                  <a:pt x="2333244" y="0"/>
                </a:moveTo>
                <a:lnTo>
                  <a:pt x="0" y="0"/>
                </a:lnTo>
                <a:lnTo>
                  <a:pt x="0" y="3619500"/>
                </a:lnTo>
                <a:lnTo>
                  <a:pt x="2333244" y="3619500"/>
                </a:lnTo>
                <a:lnTo>
                  <a:pt x="233324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3251" y="1666318"/>
            <a:ext cx="1795145" cy="2427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60"/>
              </a:lnSpc>
            </a:pPr>
            <a:r>
              <a:rPr sz="1400" b="1" spc="-25" dirty="0">
                <a:latin typeface="Trebuchet MS"/>
                <a:cs typeface="Trebuchet MS"/>
              </a:rPr>
              <a:t>Kurikulum</a:t>
            </a:r>
            <a:r>
              <a:rPr sz="1400" b="1" spc="-13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2006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14999"/>
              </a:lnSpc>
              <a:spcBef>
                <a:spcPts val="1230"/>
              </a:spcBef>
            </a:pPr>
            <a:r>
              <a:rPr sz="1200" spc="-50" dirty="0">
                <a:latin typeface="Arial"/>
                <a:cs typeface="Arial"/>
              </a:rPr>
              <a:t>Masing-masing </a:t>
            </a:r>
            <a:r>
              <a:rPr sz="1200" spc="-75" dirty="0">
                <a:latin typeface="Arial"/>
                <a:cs typeface="Arial"/>
              </a:rPr>
              <a:t>2</a:t>
            </a:r>
            <a:r>
              <a:rPr sz="1200" spc="-1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JP/minggu  </a:t>
            </a:r>
            <a:r>
              <a:rPr sz="1200" dirty="0">
                <a:latin typeface="Arial"/>
                <a:cs typeface="Arial"/>
              </a:rPr>
              <a:t>untuk </a:t>
            </a:r>
            <a:r>
              <a:rPr sz="1200" spc="-20" dirty="0">
                <a:latin typeface="Arial"/>
                <a:cs typeface="Arial"/>
              </a:rPr>
              <a:t>mata</a:t>
            </a:r>
            <a:r>
              <a:rPr sz="1200" spc="-2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pelajaran: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Arial"/>
              <a:cs typeface="Arial"/>
            </a:endParaRPr>
          </a:p>
          <a:p>
            <a:pPr marL="152400">
              <a:lnSpc>
                <a:spcPct val="100000"/>
              </a:lnSpc>
              <a:tabLst>
                <a:tab pos="456565" algn="l"/>
              </a:tabLst>
            </a:pPr>
            <a:r>
              <a:rPr sz="1200" spc="-55" dirty="0">
                <a:latin typeface="Arial"/>
                <a:cs typeface="Arial"/>
              </a:rPr>
              <a:t>1.	</a:t>
            </a:r>
            <a:r>
              <a:rPr sz="1200" spc="-45" dirty="0">
                <a:latin typeface="Arial"/>
                <a:cs typeface="Arial"/>
              </a:rPr>
              <a:t>Fisika</a:t>
            </a:r>
            <a:endParaRPr sz="1200">
              <a:latin typeface="Arial"/>
              <a:cs typeface="Arial"/>
            </a:endParaRPr>
          </a:p>
          <a:p>
            <a:pPr marL="152400">
              <a:lnSpc>
                <a:spcPct val="100000"/>
              </a:lnSpc>
              <a:spcBef>
                <a:spcPts val="215"/>
              </a:spcBef>
              <a:tabLst>
                <a:tab pos="456565" algn="l"/>
              </a:tabLst>
            </a:pPr>
            <a:r>
              <a:rPr sz="1200" spc="-55" dirty="0">
                <a:latin typeface="Arial"/>
                <a:cs typeface="Arial"/>
              </a:rPr>
              <a:t>2.	</a:t>
            </a:r>
            <a:r>
              <a:rPr sz="1200" spc="-25" dirty="0">
                <a:latin typeface="Arial"/>
                <a:cs typeface="Arial"/>
              </a:rPr>
              <a:t>Kimia</a:t>
            </a:r>
            <a:endParaRPr sz="1200">
              <a:latin typeface="Arial"/>
              <a:cs typeface="Arial"/>
            </a:endParaRPr>
          </a:p>
          <a:p>
            <a:pPr marL="152400">
              <a:lnSpc>
                <a:spcPct val="100000"/>
              </a:lnSpc>
              <a:spcBef>
                <a:spcPts val="215"/>
              </a:spcBef>
              <a:tabLst>
                <a:tab pos="456565" algn="l"/>
              </a:tabLst>
            </a:pPr>
            <a:r>
              <a:rPr sz="1200" spc="-55" dirty="0">
                <a:latin typeface="Arial"/>
                <a:cs typeface="Arial"/>
              </a:rPr>
              <a:t>3.	</a:t>
            </a:r>
            <a:r>
              <a:rPr sz="1200" spc="-15" dirty="0">
                <a:latin typeface="Arial"/>
                <a:cs typeface="Arial"/>
              </a:rPr>
              <a:t>Biologi</a:t>
            </a:r>
            <a:endParaRPr sz="1200">
              <a:latin typeface="Arial"/>
              <a:cs typeface="Arial"/>
            </a:endParaRPr>
          </a:p>
          <a:p>
            <a:pPr marL="152400">
              <a:lnSpc>
                <a:spcPct val="100000"/>
              </a:lnSpc>
              <a:spcBef>
                <a:spcPts val="219"/>
              </a:spcBef>
              <a:tabLst>
                <a:tab pos="456565" algn="l"/>
              </a:tabLst>
            </a:pPr>
            <a:r>
              <a:rPr sz="1200" spc="-55" dirty="0">
                <a:latin typeface="Arial"/>
                <a:cs typeface="Arial"/>
              </a:rPr>
              <a:t>4.	</a:t>
            </a:r>
            <a:r>
              <a:rPr sz="1200" spc="-30" dirty="0">
                <a:latin typeface="Arial"/>
                <a:cs typeface="Arial"/>
              </a:rPr>
              <a:t>Ekonomi</a:t>
            </a:r>
            <a:endParaRPr sz="1200">
              <a:latin typeface="Arial"/>
              <a:cs typeface="Arial"/>
            </a:endParaRPr>
          </a:p>
          <a:p>
            <a:pPr marL="152400">
              <a:lnSpc>
                <a:spcPct val="100000"/>
              </a:lnSpc>
              <a:spcBef>
                <a:spcPts val="215"/>
              </a:spcBef>
              <a:tabLst>
                <a:tab pos="456565" algn="l"/>
              </a:tabLst>
            </a:pPr>
            <a:r>
              <a:rPr sz="1200" spc="-55" dirty="0">
                <a:latin typeface="Arial"/>
                <a:cs typeface="Arial"/>
              </a:rPr>
              <a:t>5.	</a:t>
            </a:r>
            <a:r>
              <a:rPr sz="1200" spc="-35" dirty="0">
                <a:latin typeface="Arial"/>
                <a:cs typeface="Arial"/>
              </a:rPr>
              <a:t>Sosiologi</a:t>
            </a:r>
            <a:endParaRPr sz="1200">
              <a:latin typeface="Arial"/>
              <a:cs typeface="Arial"/>
            </a:endParaRPr>
          </a:p>
          <a:p>
            <a:pPr marL="152400">
              <a:lnSpc>
                <a:spcPct val="100000"/>
              </a:lnSpc>
              <a:spcBef>
                <a:spcPts val="215"/>
              </a:spcBef>
              <a:tabLst>
                <a:tab pos="456565" algn="l"/>
              </a:tabLst>
            </a:pPr>
            <a:r>
              <a:rPr sz="1200" spc="-55" dirty="0">
                <a:latin typeface="Arial"/>
                <a:cs typeface="Arial"/>
              </a:rPr>
              <a:t>6.	</a:t>
            </a:r>
            <a:r>
              <a:rPr sz="1200" spc="-50" dirty="0">
                <a:latin typeface="Arial"/>
                <a:cs typeface="Arial"/>
              </a:rPr>
              <a:t>Sejarah </a:t>
            </a:r>
            <a:r>
              <a:rPr sz="1200" spc="-55" dirty="0">
                <a:latin typeface="Arial"/>
                <a:cs typeface="Arial"/>
              </a:rPr>
              <a:t>(1</a:t>
            </a:r>
            <a:r>
              <a:rPr sz="1200" spc="-170" dirty="0">
                <a:latin typeface="Arial"/>
                <a:cs typeface="Arial"/>
              </a:rPr>
              <a:t> </a:t>
            </a:r>
            <a:r>
              <a:rPr sz="1200" spc="-65" dirty="0">
                <a:latin typeface="Arial"/>
                <a:cs typeface="Arial"/>
              </a:rPr>
              <a:t>JP)</a:t>
            </a:r>
            <a:endParaRPr sz="1200">
              <a:latin typeface="Arial"/>
              <a:cs typeface="Arial"/>
            </a:endParaRPr>
          </a:p>
          <a:p>
            <a:pPr marL="152400">
              <a:lnSpc>
                <a:spcPct val="100000"/>
              </a:lnSpc>
              <a:spcBef>
                <a:spcPts val="219"/>
              </a:spcBef>
              <a:tabLst>
                <a:tab pos="456565" algn="l"/>
              </a:tabLst>
            </a:pPr>
            <a:r>
              <a:rPr sz="1200" spc="-55" dirty="0">
                <a:latin typeface="Arial"/>
                <a:cs typeface="Arial"/>
              </a:rPr>
              <a:t>7.	</a:t>
            </a:r>
            <a:r>
              <a:rPr sz="1200" spc="-45" dirty="0">
                <a:latin typeface="Arial"/>
                <a:cs typeface="Arial"/>
              </a:rPr>
              <a:t>Geografi </a:t>
            </a:r>
            <a:r>
              <a:rPr sz="1200" spc="-55" dirty="0">
                <a:latin typeface="Arial"/>
                <a:cs typeface="Arial"/>
              </a:rPr>
              <a:t>(1</a:t>
            </a:r>
            <a:r>
              <a:rPr sz="1200" spc="-170" dirty="0">
                <a:latin typeface="Arial"/>
                <a:cs typeface="Arial"/>
              </a:rPr>
              <a:t> </a:t>
            </a:r>
            <a:r>
              <a:rPr sz="1200" spc="-65" dirty="0">
                <a:latin typeface="Arial"/>
                <a:cs typeface="Arial"/>
              </a:rPr>
              <a:t>JP)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" y="1532128"/>
            <a:ext cx="2205355" cy="4826000"/>
          </a:xfrm>
          <a:custGeom>
            <a:avLst/>
            <a:gdLst/>
            <a:ahLst/>
            <a:cxnLst/>
            <a:rect l="l" t="t" r="r" b="b"/>
            <a:pathLst>
              <a:path w="2205355" h="3619500">
                <a:moveTo>
                  <a:pt x="2205228" y="0"/>
                </a:moveTo>
                <a:lnTo>
                  <a:pt x="0" y="0"/>
                </a:lnTo>
                <a:lnTo>
                  <a:pt x="0" y="3619500"/>
                </a:lnTo>
                <a:lnTo>
                  <a:pt x="2205228" y="3619500"/>
                </a:lnTo>
                <a:lnTo>
                  <a:pt x="220522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740" y="1646088"/>
            <a:ext cx="2009775" cy="14446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5" dirty="0">
                <a:latin typeface="Trebuchet MS"/>
                <a:cs typeface="Trebuchet MS"/>
              </a:rPr>
              <a:t>Kurikulum</a:t>
            </a:r>
            <a:r>
              <a:rPr sz="1400" b="1" spc="-135" dirty="0">
                <a:latin typeface="Trebuchet MS"/>
                <a:cs typeface="Trebuchet MS"/>
              </a:rPr>
              <a:t> </a:t>
            </a:r>
            <a:r>
              <a:rPr sz="1400" b="1" spc="-80" dirty="0">
                <a:latin typeface="Trebuchet MS"/>
                <a:cs typeface="Trebuchet MS"/>
              </a:rPr>
              <a:t>2013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ct val="114999"/>
              </a:lnSpc>
              <a:spcBef>
                <a:spcPts val="1230"/>
              </a:spcBef>
            </a:pPr>
            <a:r>
              <a:rPr sz="1200" spc="-35" dirty="0">
                <a:latin typeface="Arial"/>
                <a:cs typeface="Arial"/>
              </a:rPr>
              <a:t>Program </a:t>
            </a:r>
            <a:r>
              <a:rPr sz="1200" spc="-15" dirty="0">
                <a:latin typeface="Arial"/>
                <a:cs typeface="Arial"/>
              </a:rPr>
              <a:t>peminatan </a:t>
            </a:r>
            <a:r>
              <a:rPr sz="1200" spc="-45" dirty="0">
                <a:latin typeface="Arial"/>
                <a:cs typeface="Arial"/>
              </a:rPr>
              <a:t>sudah  </a:t>
            </a:r>
            <a:r>
              <a:rPr sz="1200" spc="-5" dirty="0">
                <a:latin typeface="Arial"/>
                <a:cs typeface="Arial"/>
              </a:rPr>
              <a:t>dimulai, </a:t>
            </a:r>
            <a:r>
              <a:rPr sz="1200" spc="-50" dirty="0">
                <a:latin typeface="Arial"/>
                <a:cs typeface="Arial"/>
              </a:rPr>
              <a:t>sehingga </a:t>
            </a:r>
            <a:r>
              <a:rPr sz="1200" spc="-20" dirty="0">
                <a:latin typeface="Arial"/>
                <a:cs typeface="Arial"/>
              </a:rPr>
              <a:t>mata  </a:t>
            </a:r>
            <a:r>
              <a:rPr sz="1200" spc="-25" dirty="0">
                <a:latin typeface="Arial"/>
                <a:cs typeface="Arial"/>
              </a:rPr>
              <a:t>pelajaran </a:t>
            </a:r>
            <a:r>
              <a:rPr sz="1200" spc="-100" dirty="0">
                <a:latin typeface="Arial"/>
                <a:cs typeface="Arial"/>
              </a:rPr>
              <a:t>IPA </a:t>
            </a:r>
            <a:r>
              <a:rPr sz="1200" spc="-30" dirty="0">
                <a:latin typeface="Arial"/>
                <a:cs typeface="Arial"/>
              </a:rPr>
              <a:t>dan</a:t>
            </a:r>
            <a:r>
              <a:rPr sz="1200" spc="-229" dirty="0">
                <a:latin typeface="Arial"/>
                <a:cs typeface="Arial"/>
              </a:rPr>
              <a:t> </a:t>
            </a:r>
            <a:r>
              <a:rPr sz="1200" spc="-105" dirty="0">
                <a:latin typeface="Arial"/>
                <a:cs typeface="Arial"/>
              </a:rPr>
              <a:t>IPS </a:t>
            </a:r>
            <a:r>
              <a:rPr sz="1200" spc="-10" dirty="0">
                <a:latin typeface="Arial"/>
                <a:cs typeface="Arial"/>
              </a:rPr>
              <a:t>dipelajari  </a:t>
            </a:r>
            <a:r>
              <a:rPr sz="1200" spc="-55" dirty="0">
                <a:latin typeface="Arial"/>
                <a:cs typeface="Arial"/>
              </a:rPr>
              <a:t>sesuai </a:t>
            </a:r>
            <a:r>
              <a:rPr sz="1200" spc="-20" dirty="0">
                <a:latin typeface="Arial"/>
                <a:cs typeface="Arial"/>
              </a:rPr>
              <a:t>program </a:t>
            </a:r>
            <a:r>
              <a:rPr sz="1200" spc="-45" dirty="0">
                <a:latin typeface="Arial"/>
                <a:cs typeface="Arial"/>
              </a:rPr>
              <a:t>yang </a:t>
            </a:r>
            <a:r>
              <a:rPr sz="1200" spc="15" dirty="0">
                <a:latin typeface="Arial"/>
                <a:cs typeface="Arial"/>
              </a:rPr>
              <a:t>dipilih  </a:t>
            </a:r>
            <a:r>
              <a:rPr sz="1200" spc="-50" dirty="0">
                <a:latin typeface="Arial"/>
                <a:cs typeface="Arial"/>
              </a:rPr>
              <a:t>siswa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16653" y="1532128"/>
            <a:ext cx="3927475" cy="4826000"/>
          </a:xfrm>
          <a:custGeom>
            <a:avLst/>
            <a:gdLst/>
            <a:ahLst/>
            <a:cxnLst/>
            <a:rect l="l" t="t" r="r" b="b"/>
            <a:pathLst>
              <a:path w="3927475" h="3619500">
                <a:moveTo>
                  <a:pt x="3927348" y="0"/>
                </a:moveTo>
                <a:lnTo>
                  <a:pt x="0" y="0"/>
                </a:lnTo>
                <a:lnTo>
                  <a:pt x="0" y="3619500"/>
                </a:lnTo>
                <a:lnTo>
                  <a:pt x="3927348" y="3619500"/>
                </a:lnTo>
                <a:lnTo>
                  <a:pt x="3927348" y="0"/>
                </a:lnTo>
                <a:close/>
              </a:path>
            </a:pathLst>
          </a:custGeom>
          <a:solidFill>
            <a:srgbClr val="EAD1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sz="half" idx="4294967295"/>
          </p:nvPr>
        </p:nvSpPr>
        <p:spPr>
          <a:xfrm>
            <a:off x="5296027" y="1646088"/>
            <a:ext cx="3749040" cy="4131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Kurikulum</a:t>
            </a:r>
            <a:r>
              <a:rPr spc="-135" dirty="0"/>
              <a:t> </a:t>
            </a:r>
            <a:r>
              <a:rPr spc="-20" dirty="0"/>
              <a:t>dengan</a:t>
            </a:r>
            <a:r>
              <a:rPr spc="-170" dirty="0"/>
              <a:t> </a:t>
            </a:r>
            <a:r>
              <a:rPr spc="-10" dirty="0"/>
              <a:t>paradigma</a:t>
            </a:r>
            <a:r>
              <a:rPr spc="-170" dirty="0"/>
              <a:t> </a:t>
            </a:r>
            <a:r>
              <a:rPr spc="-20" dirty="0"/>
              <a:t>baru</a:t>
            </a: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100" b="0" spc="-45" dirty="0">
                <a:latin typeface="Arial"/>
                <a:cs typeface="Arial"/>
              </a:rPr>
              <a:t>Masing-masing</a:t>
            </a:r>
            <a:r>
              <a:rPr sz="1100" b="0" spc="-120" dirty="0">
                <a:latin typeface="Arial"/>
                <a:cs typeface="Arial"/>
              </a:rPr>
              <a:t> </a:t>
            </a:r>
            <a:r>
              <a:rPr sz="1100" b="0" spc="-65" dirty="0">
                <a:latin typeface="Arial"/>
                <a:cs typeface="Arial"/>
              </a:rPr>
              <a:t>2</a:t>
            </a:r>
            <a:r>
              <a:rPr sz="1100" b="0" spc="-85" dirty="0">
                <a:latin typeface="Arial"/>
                <a:cs typeface="Arial"/>
              </a:rPr>
              <a:t> </a:t>
            </a:r>
            <a:r>
              <a:rPr sz="1100" b="0" spc="-25" dirty="0">
                <a:latin typeface="Arial"/>
                <a:cs typeface="Arial"/>
              </a:rPr>
              <a:t>JP/minggu</a:t>
            </a:r>
            <a:r>
              <a:rPr sz="1100" b="0" spc="-85" dirty="0">
                <a:latin typeface="Arial"/>
                <a:cs typeface="Arial"/>
              </a:rPr>
              <a:t> </a:t>
            </a:r>
            <a:r>
              <a:rPr sz="1100" b="0" dirty="0">
                <a:latin typeface="Arial"/>
                <a:cs typeface="Arial"/>
              </a:rPr>
              <a:t>untuk</a:t>
            </a:r>
            <a:r>
              <a:rPr sz="1100" b="0" spc="-80" dirty="0">
                <a:latin typeface="Arial"/>
                <a:cs typeface="Arial"/>
              </a:rPr>
              <a:t> </a:t>
            </a:r>
            <a:r>
              <a:rPr sz="1100" b="0" spc="-15" dirty="0">
                <a:latin typeface="Arial"/>
                <a:cs typeface="Arial"/>
              </a:rPr>
              <a:t>mata</a:t>
            </a:r>
            <a:r>
              <a:rPr sz="1100" b="0" spc="-100" dirty="0">
                <a:latin typeface="Arial"/>
                <a:cs typeface="Arial"/>
              </a:rPr>
              <a:t> </a:t>
            </a:r>
            <a:r>
              <a:rPr sz="1100" b="0" spc="-20" dirty="0">
                <a:latin typeface="Arial"/>
                <a:cs typeface="Arial"/>
              </a:rPr>
              <a:t>pelajaran</a:t>
            </a:r>
            <a:r>
              <a:rPr sz="1100" b="0" spc="-85" dirty="0">
                <a:latin typeface="Arial"/>
                <a:cs typeface="Arial"/>
              </a:rPr>
              <a:t> </a:t>
            </a:r>
            <a:r>
              <a:rPr sz="1100" b="0" spc="-20" dirty="0">
                <a:latin typeface="Arial"/>
                <a:cs typeface="Arial"/>
              </a:rPr>
              <a:t>dalam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100" b="0" spc="-10" dirty="0">
                <a:latin typeface="Arial"/>
                <a:cs typeface="Arial"/>
              </a:rPr>
              <a:t>kelompok </a:t>
            </a:r>
            <a:r>
              <a:rPr sz="1100" b="0" spc="-90" dirty="0">
                <a:latin typeface="Arial"/>
                <a:cs typeface="Arial"/>
              </a:rPr>
              <a:t>IPA </a:t>
            </a:r>
            <a:r>
              <a:rPr sz="1100" b="0" spc="-25" dirty="0">
                <a:latin typeface="Arial"/>
                <a:cs typeface="Arial"/>
              </a:rPr>
              <a:t>dan</a:t>
            </a:r>
            <a:r>
              <a:rPr sz="1100" b="0" spc="-165" dirty="0">
                <a:latin typeface="Arial"/>
                <a:cs typeface="Arial"/>
              </a:rPr>
              <a:t> </a:t>
            </a:r>
            <a:r>
              <a:rPr sz="1100" b="0" spc="-80" dirty="0">
                <a:latin typeface="Arial"/>
                <a:cs typeface="Arial"/>
              </a:rPr>
              <a:t>IPS: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Arial"/>
              <a:cs typeface="Arial"/>
            </a:endParaRPr>
          </a:p>
          <a:p>
            <a:pPr marL="469900" indent="-304800">
              <a:lnSpc>
                <a:spcPct val="100000"/>
              </a:lnSpc>
              <a:buSzPct val="109090"/>
              <a:buAutoNum type="arabicPeriod"/>
              <a:tabLst>
                <a:tab pos="469265" algn="l"/>
                <a:tab pos="469900" algn="l"/>
              </a:tabLst>
            </a:pPr>
            <a:r>
              <a:rPr sz="1100" b="0" spc="-20" dirty="0">
                <a:latin typeface="Arial"/>
                <a:cs typeface="Arial"/>
              </a:rPr>
              <a:t>Kelompok</a:t>
            </a:r>
            <a:r>
              <a:rPr sz="1100" b="0" spc="-80" dirty="0">
                <a:latin typeface="Arial"/>
                <a:cs typeface="Arial"/>
              </a:rPr>
              <a:t> </a:t>
            </a:r>
            <a:r>
              <a:rPr sz="1100" b="0" spc="-75" dirty="0">
                <a:latin typeface="Arial"/>
                <a:cs typeface="Arial"/>
              </a:rPr>
              <a:t>IPA:</a:t>
            </a:r>
            <a:r>
              <a:rPr sz="1100" b="0" spc="-90" dirty="0">
                <a:latin typeface="Arial"/>
                <a:cs typeface="Arial"/>
              </a:rPr>
              <a:t> </a:t>
            </a:r>
            <a:r>
              <a:rPr sz="1100" b="0" spc="-40" dirty="0">
                <a:latin typeface="Arial"/>
                <a:cs typeface="Arial"/>
              </a:rPr>
              <a:t>Fisika,</a:t>
            </a:r>
            <a:r>
              <a:rPr sz="1100" b="0" spc="-90" dirty="0">
                <a:latin typeface="Arial"/>
                <a:cs typeface="Arial"/>
              </a:rPr>
              <a:t> </a:t>
            </a:r>
            <a:r>
              <a:rPr sz="1100" b="0" spc="-25" dirty="0">
                <a:latin typeface="Arial"/>
                <a:cs typeface="Arial"/>
              </a:rPr>
              <a:t>Kimia,</a:t>
            </a:r>
            <a:r>
              <a:rPr sz="1100" b="0" spc="-95" dirty="0">
                <a:latin typeface="Arial"/>
                <a:cs typeface="Arial"/>
              </a:rPr>
              <a:t> </a:t>
            </a:r>
            <a:r>
              <a:rPr sz="1100" b="0" spc="-15" dirty="0">
                <a:latin typeface="Arial"/>
                <a:cs typeface="Arial"/>
              </a:rPr>
              <a:t>Biologi</a:t>
            </a:r>
            <a:r>
              <a:rPr sz="1100" b="0" spc="-80" dirty="0">
                <a:latin typeface="Arial"/>
                <a:cs typeface="Arial"/>
              </a:rPr>
              <a:t> </a:t>
            </a:r>
            <a:r>
              <a:rPr sz="1100" b="0" spc="10" dirty="0">
                <a:latin typeface="Arial"/>
                <a:cs typeface="Arial"/>
              </a:rPr>
              <a:t>(total</a:t>
            </a:r>
            <a:r>
              <a:rPr sz="1100" b="0" spc="-85" dirty="0">
                <a:latin typeface="Arial"/>
                <a:cs typeface="Arial"/>
              </a:rPr>
              <a:t> </a:t>
            </a:r>
            <a:r>
              <a:rPr sz="1100" b="0" spc="-65" dirty="0">
                <a:latin typeface="Arial"/>
                <a:cs typeface="Arial"/>
              </a:rPr>
              <a:t>6</a:t>
            </a:r>
            <a:r>
              <a:rPr sz="1100" b="0" spc="-85" dirty="0">
                <a:latin typeface="Arial"/>
                <a:cs typeface="Arial"/>
              </a:rPr>
              <a:t> </a:t>
            </a:r>
            <a:r>
              <a:rPr sz="1100" b="0" spc="-60" dirty="0">
                <a:latin typeface="Arial"/>
                <a:cs typeface="Arial"/>
              </a:rPr>
              <a:t>JP)</a:t>
            </a:r>
            <a:endParaRPr sz="1100">
              <a:latin typeface="Arial"/>
              <a:cs typeface="Arial"/>
            </a:endParaRPr>
          </a:p>
          <a:p>
            <a:pPr marL="469900" marR="195580" indent="-304800">
              <a:lnSpc>
                <a:spcPts val="1520"/>
              </a:lnSpc>
              <a:spcBef>
                <a:spcPts val="55"/>
              </a:spcBef>
              <a:buSzPct val="109090"/>
              <a:buAutoNum type="arabicPeriod"/>
              <a:tabLst>
                <a:tab pos="469265" algn="l"/>
                <a:tab pos="469900" algn="l"/>
              </a:tabLst>
            </a:pPr>
            <a:r>
              <a:rPr sz="1100" b="0" spc="-20" dirty="0">
                <a:latin typeface="Arial"/>
                <a:cs typeface="Arial"/>
              </a:rPr>
              <a:t>Kelompok </a:t>
            </a:r>
            <a:r>
              <a:rPr sz="1100" b="0" spc="-80" dirty="0">
                <a:latin typeface="Arial"/>
                <a:cs typeface="Arial"/>
              </a:rPr>
              <a:t>IPS: </a:t>
            </a:r>
            <a:r>
              <a:rPr sz="1100" b="0" spc="-30" dirty="0">
                <a:latin typeface="Arial"/>
                <a:cs typeface="Arial"/>
              </a:rPr>
              <a:t>Sosiologi, Ekonomi, </a:t>
            </a:r>
            <a:r>
              <a:rPr sz="1100" b="0" spc="-45" dirty="0">
                <a:latin typeface="Arial"/>
                <a:cs typeface="Arial"/>
              </a:rPr>
              <a:t>Sejarah,</a:t>
            </a:r>
            <a:r>
              <a:rPr sz="1100" b="0" spc="-235" dirty="0">
                <a:latin typeface="Arial"/>
                <a:cs typeface="Arial"/>
              </a:rPr>
              <a:t> </a:t>
            </a:r>
            <a:r>
              <a:rPr sz="1100" b="0" spc="-40" dirty="0">
                <a:latin typeface="Arial"/>
                <a:cs typeface="Arial"/>
              </a:rPr>
              <a:t>Geografi  </a:t>
            </a:r>
            <a:r>
              <a:rPr sz="1100" b="0" spc="10" dirty="0">
                <a:latin typeface="Arial"/>
                <a:cs typeface="Arial"/>
              </a:rPr>
              <a:t>(total </a:t>
            </a:r>
            <a:r>
              <a:rPr sz="1100" b="0" spc="-65" dirty="0">
                <a:latin typeface="Arial"/>
                <a:cs typeface="Arial"/>
              </a:rPr>
              <a:t>8</a:t>
            </a:r>
            <a:r>
              <a:rPr sz="1100" b="0" spc="-175" dirty="0">
                <a:latin typeface="Arial"/>
                <a:cs typeface="Arial"/>
              </a:rPr>
              <a:t> </a:t>
            </a:r>
            <a:r>
              <a:rPr sz="1100" b="0" spc="-55" dirty="0">
                <a:latin typeface="Arial"/>
                <a:cs typeface="Arial"/>
              </a:rPr>
              <a:t>JP)</a:t>
            </a:r>
            <a:endParaRPr sz="1100">
              <a:latin typeface="Arial"/>
              <a:cs typeface="Arial"/>
            </a:endParaRPr>
          </a:p>
          <a:p>
            <a:pPr marL="12700" marR="349250">
              <a:lnSpc>
                <a:spcPct val="115500"/>
              </a:lnSpc>
              <a:spcBef>
                <a:spcPts val="1110"/>
              </a:spcBef>
            </a:pPr>
            <a:r>
              <a:rPr sz="1100" b="0" spc="-45" dirty="0">
                <a:latin typeface="Arial"/>
                <a:cs typeface="Arial"/>
              </a:rPr>
              <a:t>Mata</a:t>
            </a:r>
            <a:r>
              <a:rPr sz="1100" b="0" spc="-100" dirty="0">
                <a:latin typeface="Arial"/>
                <a:cs typeface="Arial"/>
              </a:rPr>
              <a:t> </a:t>
            </a:r>
            <a:r>
              <a:rPr sz="1100" b="0" spc="-20" dirty="0">
                <a:latin typeface="Arial"/>
                <a:cs typeface="Arial"/>
              </a:rPr>
              <a:t>pelajaran</a:t>
            </a:r>
            <a:r>
              <a:rPr sz="1100" b="0" spc="-90" dirty="0">
                <a:latin typeface="Arial"/>
                <a:cs typeface="Arial"/>
              </a:rPr>
              <a:t> </a:t>
            </a:r>
            <a:r>
              <a:rPr sz="1100" b="0" spc="-20" dirty="0">
                <a:latin typeface="Arial"/>
                <a:cs typeface="Arial"/>
              </a:rPr>
              <a:t>dalam</a:t>
            </a:r>
            <a:r>
              <a:rPr sz="1100" b="0" spc="-95" dirty="0">
                <a:latin typeface="Arial"/>
                <a:cs typeface="Arial"/>
              </a:rPr>
              <a:t> </a:t>
            </a:r>
            <a:r>
              <a:rPr sz="1100" b="0" spc="-90" dirty="0">
                <a:latin typeface="Arial"/>
                <a:cs typeface="Arial"/>
              </a:rPr>
              <a:t>IPA </a:t>
            </a:r>
            <a:r>
              <a:rPr sz="1100" b="0" spc="-25" dirty="0">
                <a:latin typeface="Arial"/>
                <a:cs typeface="Arial"/>
              </a:rPr>
              <a:t>dan</a:t>
            </a:r>
            <a:r>
              <a:rPr sz="1100" b="0" spc="-95" dirty="0">
                <a:latin typeface="Arial"/>
                <a:cs typeface="Arial"/>
              </a:rPr>
              <a:t> </a:t>
            </a:r>
            <a:r>
              <a:rPr sz="1100" b="0" spc="-90" dirty="0">
                <a:latin typeface="Arial"/>
                <a:cs typeface="Arial"/>
              </a:rPr>
              <a:t>IPS </a:t>
            </a:r>
            <a:r>
              <a:rPr sz="1100" b="0" spc="-15" dirty="0">
                <a:latin typeface="Arial"/>
                <a:cs typeface="Arial"/>
              </a:rPr>
              <a:t>dapat</a:t>
            </a:r>
            <a:r>
              <a:rPr sz="1100" b="0" spc="-85" dirty="0">
                <a:latin typeface="Arial"/>
                <a:cs typeface="Arial"/>
              </a:rPr>
              <a:t> </a:t>
            </a:r>
            <a:r>
              <a:rPr sz="1100" b="0" spc="-15" dirty="0">
                <a:latin typeface="Arial"/>
                <a:cs typeface="Arial"/>
              </a:rPr>
              <a:t>diajarkan</a:t>
            </a:r>
            <a:r>
              <a:rPr sz="1100" b="0" spc="-100" dirty="0">
                <a:latin typeface="Arial"/>
                <a:cs typeface="Arial"/>
              </a:rPr>
              <a:t> </a:t>
            </a:r>
            <a:r>
              <a:rPr sz="1100" b="0" spc="-35" dirty="0">
                <a:latin typeface="Arial"/>
                <a:cs typeface="Arial"/>
              </a:rPr>
              <a:t>dengan  </a:t>
            </a:r>
            <a:r>
              <a:rPr sz="1100" b="0" spc="-15" dirty="0">
                <a:latin typeface="Arial"/>
                <a:cs typeface="Arial"/>
              </a:rPr>
              <a:t>metode:</a:t>
            </a:r>
            <a:endParaRPr sz="1100">
              <a:latin typeface="Arial"/>
              <a:cs typeface="Arial"/>
            </a:endParaRPr>
          </a:p>
          <a:p>
            <a:pPr marL="469900" marR="5080" lvl="1" indent="-304800">
              <a:lnSpc>
                <a:spcPct val="112799"/>
              </a:lnSpc>
              <a:spcBef>
                <a:spcPts val="1110"/>
              </a:spcBef>
              <a:buSzPct val="109090"/>
              <a:buAutoNum type="alphaLcPeriod"/>
              <a:tabLst>
                <a:tab pos="469265" algn="l"/>
                <a:tab pos="469900" algn="l"/>
              </a:tabLst>
            </a:pPr>
            <a:r>
              <a:rPr sz="1100" spc="-35" dirty="0">
                <a:latin typeface="Arial"/>
                <a:cs typeface="Arial"/>
              </a:rPr>
              <a:t>Sistem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blok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-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team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teaching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dalam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35" dirty="0">
                <a:latin typeface="Arial"/>
                <a:cs typeface="Arial"/>
              </a:rPr>
              <a:t>perencanaan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namun  guru</a:t>
            </a:r>
            <a:r>
              <a:rPr sz="1100" spc="-8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Fisika,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Kimia,</a:t>
            </a:r>
            <a:r>
              <a:rPr sz="1100" spc="-80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Biologi</a:t>
            </a:r>
            <a:r>
              <a:rPr sz="1100" spc="-80" dirty="0">
                <a:latin typeface="Arial"/>
                <a:cs typeface="Arial"/>
              </a:rPr>
              <a:t> </a:t>
            </a:r>
            <a:r>
              <a:rPr sz="1100" spc="-30" dirty="0">
                <a:latin typeface="Arial"/>
                <a:cs typeface="Arial"/>
              </a:rPr>
              <a:t>mengajar</a:t>
            </a:r>
            <a:r>
              <a:rPr sz="1100" spc="-8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bergantian</a:t>
            </a:r>
            <a:endParaRPr sz="1100">
              <a:latin typeface="Arial"/>
              <a:cs typeface="Arial"/>
            </a:endParaRPr>
          </a:p>
          <a:p>
            <a:pPr marL="469900" marR="180340" lvl="1" indent="-304800">
              <a:lnSpc>
                <a:spcPts val="1520"/>
              </a:lnSpc>
              <a:spcBef>
                <a:spcPts val="80"/>
              </a:spcBef>
              <a:buSzPct val="109090"/>
              <a:buAutoNum type="alphaLcPeriod"/>
              <a:tabLst>
                <a:tab pos="469265" algn="l"/>
                <a:tab pos="469900" algn="l"/>
              </a:tabLst>
            </a:pPr>
            <a:r>
              <a:rPr sz="1100" spc="-25" dirty="0">
                <a:latin typeface="Arial"/>
                <a:cs typeface="Arial"/>
              </a:rPr>
              <a:t>Terintegrasi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-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team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teaching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dalam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35" dirty="0">
                <a:latin typeface="Arial"/>
                <a:cs typeface="Arial"/>
              </a:rPr>
              <a:t>perencanaan</a:t>
            </a:r>
            <a:r>
              <a:rPr sz="1100" spc="-10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dan  pembelajaran</a:t>
            </a:r>
            <a:endParaRPr sz="1100">
              <a:latin typeface="Arial"/>
              <a:cs typeface="Arial"/>
            </a:endParaRPr>
          </a:p>
          <a:p>
            <a:pPr marL="469900" lvl="1" indent="-304800">
              <a:lnSpc>
                <a:spcPct val="100000"/>
              </a:lnSpc>
              <a:spcBef>
                <a:spcPts val="10"/>
              </a:spcBef>
              <a:buSzPct val="109090"/>
              <a:buAutoNum type="alphaLcPeriod"/>
              <a:tabLst>
                <a:tab pos="469265" algn="l"/>
                <a:tab pos="469900" algn="l"/>
              </a:tabLst>
            </a:pPr>
            <a:r>
              <a:rPr sz="1100" spc="-35" dirty="0">
                <a:latin typeface="Arial"/>
                <a:cs typeface="Arial"/>
              </a:rPr>
              <a:t>Paralel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-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ketujuh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mata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pelajaran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diajarkan</a:t>
            </a:r>
            <a:r>
              <a:rPr sz="1100" spc="-9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bersamaan</a:t>
            </a:r>
            <a:endParaRPr sz="11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185"/>
              </a:spcBef>
            </a:pPr>
            <a:r>
              <a:rPr sz="1100" b="0" spc="-50" dirty="0">
                <a:latin typeface="Arial"/>
                <a:cs typeface="Arial"/>
              </a:rPr>
              <a:t>secara </a:t>
            </a:r>
            <a:r>
              <a:rPr sz="1100" b="0" spc="-20" dirty="0">
                <a:latin typeface="Arial"/>
                <a:cs typeface="Arial"/>
              </a:rPr>
              <a:t>reguler </a:t>
            </a:r>
            <a:r>
              <a:rPr sz="1100" b="0" spc="10" dirty="0">
                <a:latin typeface="Arial"/>
                <a:cs typeface="Arial"/>
              </a:rPr>
              <a:t>tiap</a:t>
            </a:r>
            <a:r>
              <a:rPr sz="1100" b="0" spc="-204" dirty="0">
                <a:latin typeface="Arial"/>
                <a:cs typeface="Arial"/>
              </a:rPr>
              <a:t> </a:t>
            </a:r>
            <a:r>
              <a:rPr sz="1100" b="0" spc="-25" dirty="0">
                <a:latin typeface="Arial"/>
                <a:cs typeface="Arial"/>
              </a:rPr>
              <a:t>minggunya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29425" y="87038"/>
            <a:ext cx="21945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40" dirty="0">
                <a:solidFill>
                  <a:srgbClr val="FF0000"/>
                </a:solidFill>
                <a:latin typeface="Trebuchet MS"/>
                <a:cs typeface="Trebuchet MS"/>
              </a:rPr>
              <a:t>DRAF-BAHAN </a:t>
            </a:r>
            <a:r>
              <a:rPr sz="1200" b="1" spc="15" dirty="0">
                <a:solidFill>
                  <a:srgbClr val="FF0000"/>
                </a:solidFill>
                <a:latin typeface="Trebuchet MS"/>
                <a:cs typeface="Trebuchet MS"/>
              </a:rPr>
              <a:t>DISKUSI</a:t>
            </a:r>
            <a:r>
              <a:rPr sz="1200" b="1" spc="-24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200" b="1" spc="-25" dirty="0">
                <a:solidFill>
                  <a:srgbClr val="FF0000"/>
                </a:solidFill>
                <a:latin typeface="Trebuchet MS"/>
                <a:cs typeface="Trebuchet MS"/>
              </a:rPr>
              <a:t>INTERNAL</a:t>
            </a:r>
            <a:endParaRPr sz="12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5264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389" y="307367"/>
            <a:ext cx="6938009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35" dirty="0">
                <a:solidFill>
                  <a:srgbClr val="2A3990"/>
                </a:solidFill>
              </a:rPr>
              <a:t>Perubahan</a:t>
            </a:r>
            <a:r>
              <a:rPr sz="2000" spc="-110" dirty="0">
                <a:solidFill>
                  <a:srgbClr val="2A3990"/>
                </a:solidFill>
              </a:rPr>
              <a:t> </a:t>
            </a:r>
            <a:r>
              <a:rPr sz="2000" spc="-50" dirty="0">
                <a:solidFill>
                  <a:srgbClr val="2A3990"/>
                </a:solidFill>
              </a:rPr>
              <a:t>di</a:t>
            </a:r>
            <a:r>
              <a:rPr sz="2000" spc="-110" dirty="0">
                <a:solidFill>
                  <a:srgbClr val="2A3990"/>
                </a:solidFill>
              </a:rPr>
              <a:t> </a:t>
            </a:r>
            <a:r>
              <a:rPr sz="2000" spc="-5" dirty="0">
                <a:solidFill>
                  <a:srgbClr val="2A3990"/>
                </a:solidFill>
              </a:rPr>
              <a:t>kelas</a:t>
            </a:r>
            <a:r>
              <a:rPr sz="2000" spc="-105" dirty="0">
                <a:solidFill>
                  <a:srgbClr val="2A3990"/>
                </a:solidFill>
              </a:rPr>
              <a:t> </a:t>
            </a:r>
            <a:r>
              <a:rPr sz="2000" spc="-25" dirty="0">
                <a:solidFill>
                  <a:srgbClr val="2A3990"/>
                </a:solidFill>
              </a:rPr>
              <a:t>11</a:t>
            </a:r>
            <a:r>
              <a:rPr sz="2000" spc="-100" dirty="0">
                <a:solidFill>
                  <a:srgbClr val="2A3990"/>
                </a:solidFill>
              </a:rPr>
              <a:t> </a:t>
            </a:r>
            <a:r>
              <a:rPr sz="2000" spc="-35" dirty="0">
                <a:solidFill>
                  <a:srgbClr val="2A3990"/>
                </a:solidFill>
              </a:rPr>
              <a:t>dan</a:t>
            </a:r>
            <a:r>
              <a:rPr sz="2000" spc="-90" dirty="0">
                <a:solidFill>
                  <a:srgbClr val="2A3990"/>
                </a:solidFill>
              </a:rPr>
              <a:t> </a:t>
            </a:r>
            <a:r>
              <a:rPr sz="2000" spc="-75" dirty="0">
                <a:solidFill>
                  <a:srgbClr val="2A3990"/>
                </a:solidFill>
              </a:rPr>
              <a:t>12:</a:t>
            </a:r>
            <a:r>
              <a:rPr sz="2000" spc="-100" dirty="0">
                <a:solidFill>
                  <a:srgbClr val="2A3990"/>
                </a:solidFill>
              </a:rPr>
              <a:t> </a:t>
            </a:r>
            <a:r>
              <a:rPr sz="2000" spc="-35" dirty="0">
                <a:solidFill>
                  <a:srgbClr val="2A3990"/>
                </a:solidFill>
              </a:rPr>
              <a:t>paduan</a:t>
            </a:r>
            <a:r>
              <a:rPr sz="2000" spc="-90" dirty="0">
                <a:solidFill>
                  <a:srgbClr val="2A3990"/>
                </a:solidFill>
              </a:rPr>
              <a:t> </a:t>
            </a:r>
            <a:r>
              <a:rPr sz="2000" spc="-50" dirty="0">
                <a:solidFill>
                  <a:srgbClr val="2A3990"/>
                </a:solidFill>
              </a:rPr>
              <a:t>antara</a:t>
            </a:r>
            <a:r>
              <a:rPr sz="2000" spc="-95" dirty="0">
                <a:solidFill>
                  <a:srgbClr val="2A3990"/>
                </a:solidFill>
              </a:rPr>
              <a:t> </a:t>
            </a:r>
            <a:r>
              <a:rPr sz="2000" spc="-45" dirty="0">
                <a:solidFill>
                  <a:srgbClr val="2A3990"/>
                </a:solidFill>
              </a:rPr>
              <a:t>peminatan</a:t>
            </a:r>
            <a:r>
              <a:rPr sz="2000" spc="-110" dirty="0">
                <a:solidFill>
                  <a:srgbClr val="2A3990"/>
                </a:solidFill>
              </a:rPr>
              <a:t> </a:t>
            </a:r>
            <a:r>
              <a:rPr sz="2000" spc="-30" dirty="0">
                <a:solidFill>
                  <a:srgbClr val="2A3990"/>
                </a:solidFill>
              </a:rPr>
              <a:t>dan  perkembangan</a:t>
            </a:r>
            <a:r>
              <a:rPr sz="2000" spc="-110" dirty="0">
                <a:solidFill>
                  <a:srgbClr val="2A3990"/>
                </a:solidFill>
              </a:rPr>
              <a:t> </a:t>
            </a:r>
            <a:r>
              <a:rPr sz="2000" spc="-35" dirty="0">
                <a:solidFill>
                  <a:srgbClr val="2A3990"/>
                </a:solidFill>
              </a:rPr>
              <a:t>holistik</a:t>
            </a:r>
            <a:endParaRPr sz="20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31572" y="1149180"/>
          <a:ext cx="4050029" cy="50162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0029"/>
              </a:tblGrid>
              <a:tr h="6364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500" b="1" spc="-30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Kurikulum</a:t>
                      </a:r>
                      <a:r>
                        <a:rPr sz="1500" b="1" spc="-10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2013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112607" marB="0">
                    <a:solidFill>
                      <a:srgbClr val="A3C2F4"/>
                    </a:solidFill>
                  </a:tcPr>
                </a:tc>
              </a:tr>
              <a:tr h="369231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500" b="1" spc="-20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Pilihan</a:t>
                      </a:r>
                      <a:r>
                        <a:rPr sz="1500" b="1" spc="-8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program</a:t>
                      </a:r>
                      <a:r>
                        <a:rPr sz="1500" b="1" spc="-90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2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peminatan</a:t>
                      </a:r>
                      <a:r>
                        <a:rPr sz="1500" b="1" spc="-80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20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(sejak</a:t>
                      </a:r>
                      <a:r>
                        <a:rPr sz="1500" b="1" spc="-60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kelas</a:t>
                      </a:r>
                      <a:r>
                        <a:rPr sz="1500" b="1" spc="-7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10)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  <a:p>
                      <a:pPr marL="91440" marR="14160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Siswa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yang masuk ke dalam suatu program cenderung hanya  akan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mempelajari disiplin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ilmu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tersebut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saja. Kesempatan  untuk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eksplorasi disiplin ilmu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yang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lain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semakin</a:t>
                      </a:r>
                      <a:r>
                        <a:rPr sz="1500" spc="-3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sempit.</a:t>
                      </a:r>
                      <a:endParaRPr sz="1500">
                        <a:latin typeface="RobotoRegular"/>
                        <a:cs typeface="RobotoRegular"/>
                      </a:endParaRPr>
                    </a:p>
                    <a:p>
                      <a:pPr marL="91440" marR="87630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Siswa perlu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mengambil keputusan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tentang studi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di perguruan 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tinggi sejak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lulus SMP, dan kajian menunjukkan bahwa banyak 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diantara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mereka yang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merasa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salah</a:t>
                      </a:r>
                      <a:r>
                        <a:rPr sz="1500" spc="-3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jurusan</a:t>
                      </a:r>
                      <a:endParaRPr sz="1500">
                        <a:latin typeface="RobotoRegular"/>
                        <a:cs typeface="RobotoRegular"/>
                      </a:endParaRPr>
                    </a:p>
                    <a:p>
                      <a:pPr marL="91440" marR="118745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Terjadi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stratifikasi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program, di mana IPA dianggap lebih baik  daripada yang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lain,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dan kesempatan untuk masuk ke berbagai  program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studi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di perguruan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tinggi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lebih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besar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untuk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lulusan 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program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IPA</a:t>
                      </a:r>
                      <a:endParaRPr sz="1500">
                        <a:latin typeface="RobotoRegular"/>
                        <a:cs typeface="RobotoRegular"/>
                      </a:endParaRPr>
                    </a:p>
                    <a:p>
                      <a:pPr marL="91440">
                        <a:lnSpc>
                          <a:spcPts val="1270"/>
                        </a:lnSpc>
                        <a:spcBef>
                          <a:spcPts val="994"/>
                        </a:spcBef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Angka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siswa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masuk perguruan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tinggi masih</a:t>
                      </a:r>
                      <a:r>
                        <a:rPr sz="1500" spc="-1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rendah</a:t>
                      </a:r>
                      <a:endParaRPr sz="1500">
                        <a:latin typeface="RobotoRegular"/>
                        <a:cs typeface="RobotoRegular"/>
                      </a:endParaRPr>
                    </a:p>
                  </a:txBody>
                  <a:tcPr marL="0" marR="0" marT="112607" marB="0"/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6713347" y="2253319"/>
            <a:ext cx="1792605" cy="223520"/>
          </a:xfrm>
          <a:custGeom>
            <a:avLst/>
            <a:gdLst/>
            <a:ahLst/>
            <a:cxnLst/>
            <a:rect l="l" t="t" r="r" b="b"/>
            <a:pathLst>
              <a:path w="1792604" h="167639">
                <a:moveTo>
                  <a:pt x="1792224" y="0"/>
                </a:moveTo>
                <a:lnTo>
                  <a:pt x="0" y="0"/>
                </a:lnTo>
                <a:lnTo>
                  <a:pt x="0" y="167639"/>
                </a:lnTo>
                <a:lnTo>
                  <a:pt x="1792224" y="167639"/>
                </a:lnTo>
                <a:lnTo>
                  <a:pt x="1792224" y="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453254" y="1102784"/>
          <a:ext cx="4411980" cy="73276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11980"/>
              </a:tblGrid>
              <a:tr h="636439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500" b="1" spc="-1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Arah </a:t>
                      </a:r>
                      <a:r>
                        <a:rPr sz="1500" b="1" spc="-2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perubahan</a:t>
                      </a:r>
                      <a:r>
                        <a:rPr sz="1500" b="1" spc="-17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3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kurikulum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</a:txBody>
                  <a:tcPr marL="0" marR="0" marT="112607" marB="0">
                    <a:solidFill>
                      <a:srgbClr val="FFE499"/>
                    </a:solidFill>
                  </a:tcPr>
                </a:tc>
              </a:tr>
              <a:tr h="4993323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500" b="1" spc="20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Siswa</a:t>
                      </a:r>
                      <a:r>
                        <a:rPr sz="1500" b="1" spc="-80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2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memilih</a:t>
                      </a:r>
                      <a:r>
                        <a:rPr sz="1500" b="1" spc="-90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mata</a:t>
                      </a:r>
                      <a:r>
                        <a:rPr sz="1500" b="1" spc="-7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3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pelajaran</a:t>
                      </a:r>
                      <a:r>
                        <a:rPr sz="1500" b="1" spc="-80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30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dari</a:t>
                      </a:r>
                      <a:r>
                        <a:rPr sz="1500" b="1" spc="-70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15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kelompok</a:t>
                      </a:r>
                      <a:r>
                        <a:rPr sz="1500" b="1" spc="-70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00" b="1" spc="-30" dirty="0">
                          <a:solidFill>
                            <a:srgbClr val="434343"/>
                          </a:solidFill>
                          <a:latin typeface="Trebuchet MS"/>
                          <a:cs typeface="Trebuchet MS"/>
                        </a:rPr>
                        <a:t>pilihan</a:t>
                      </a:r>
                      <a:endParaRPr sz="1500">
                        <a:latin typeface="Trebuchet MS"/>
                        <a:cs typeface="Trebuchet MS"/>
                      </a:endParaRPr>
                    </a:p>
                    <a:p>
                      <a:pPr marL="92075" marR="35242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Siswa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memilih mata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pelajaran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dari minimum 2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kelompok pilihan 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hingga syarat minimum jam pelajaran terpenuhi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(total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JP: 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40/minggu;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JP untuk mapel pilihan: 22</a:t>
                      </a:r>
                      <a:r>
                        <a:rPr sz="1500" spc="-10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JP/minggu)</a:t>
                      </a:r>
                      <a:endParaRPr sz="1500">
                        <a:latin typeface="RobotoRegular"/>
                        <a:cs typeface="RobotoRegular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Ada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5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kelompok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mata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pelajaran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yang direkomendasikan,</a:t>
                      </a:r>
                      <a:r>
                        <a:rPr sz="1500" spc="-6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yaitu:</a:t>
                      </a:r>
                      <a:endParaRPr sz="1500">
                        <a:latin typeface="RobotoRegular"/>
                        <a:cs typeface="RobotoRegular"/>
                      </a:endParaRPr>
                    </a:p>
                    <a:p>
                      <a:pPr marL="549275" marR="652145" indent="-299085">
                        <a:lnSpc>
                          <a:spcPct val="100000"/>
                        </a:lnSpc>
                        <a:spcBef>
                          <a:spcPts val="994"/>
                        </a:spcBef>
                        <a:buClr>
                          <a:srgbClr val="000000"/>
                        </a:buClr>
                        <a:buFont typeface="Times New Roman"/>
                        <a:buChar char="●"/>
                        <a:tabLst>
                          <a:tab pos="549275" algn="l"/>
                          <a:tab pos="549910" algn="l"/>
                        </a:tabLst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MIPA: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Matematika peminatan, Fisika,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Kimia,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Biologi, 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Informatika</a:t>
                      </a:r>
                      <a:endParaRPr sz="1500">
                        <a:latin typeface="RobotoRegular"/>
                        <a:cs typeface="RobotoRegular"/>
                      </a:endParaRPr>
                    </a:p>
                    <a:p>
                      <a:pPr marL="549275" indent="-299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Times New Roman"/>
                        <a:buChar char="●"/>
                        <a:tabLst>
                          <a:tab pos="549275" algn="l"/>
                          <a:tab pos="549910" algn="l"/>
                        </a:tabLst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IPS: Ekonomi,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Sosiologi,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Geografi,</a:t>
                      </a:r>
                      <a:r>
                        <a:rPr sz="1500" spc="-8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Antropologi</a:t>
                      </a:r>
                      <a:endParaRPr sz="1500">
                        <a:latin typeface="RobotoRegular"/>
                        <a:cs typeface="RobotoRegular"/>
                      </a:endParaRPr>
                    </a:p>
                    <a:p>
                      <a:pPr marL="549275" marR="219710" indent="-299085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Times New Roman"/>
                        <a:buChar char="●"/>
                        <a:tabLst>
                          <a:tab pos="549275" algn="l"/>
                          <a:tab pos="549910" algn="l"/>
                        </a:tabLst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Bahasa dan Budaya: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Bahasa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dan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Sastra Indonesia,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Bahasa  dan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Sastra Inggris,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Bahasa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Asing</a:t>
                      </a:r>
                      <a:r>
                        <a:rPr sz="1500" spc="-7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lainnya</a:t>
                      </a:r>
                      <a:endParaRPr sz="1500">
                        <a:latin typeface="RobotoRegular"/>
                        <a:cs typeface="RobotoRegular"/>
                      </a:endParaRPr>
                    </a:p>
                    <a:p>
                      <a:pPr marL="549275" indent="-29972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Times New Roman"/>
                        <a:buChar char="●"/>
                        <a:tabLst>
                          <a:tab pos="549275" algn="l"/>
                          <a:tab pos="549910" algn="l"/>
                        </a:tabLst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Vokasi/Karya Kreatif: Budidaya, Rekayasa,</a:t>
                      </a:r>
                      <a:r>
                        <a:rPr sz="1500" spc="-6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dsb.</a:t>
                      </a:r>
                      <a:endParaRPr sz="1500">
                        <a:latin typeface="RobotoRegular"/>
                        <a:cs typeface="RobotoRegular"/>
                      </a:endParaRPr>
                    </a:p>
                    <a:p>
                      <a:pPr marL="549275" marR="375920" indent="-299085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Times New Roman"/>
                        <a:buChar char="●"/>
                        <a:tabLst>
                          <a:tab pos="549275" algn="l"/>
                          <a:tab pos="549910" algn="l"/>
                        </a:tabLst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Seni dan Olahraga*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(khusus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untuk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sekolah-sekolah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yang  ditetapkan</a:t>
                      </a:r>
                      <a:r>
                        <a:rPr sz="1500" spc="-1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pemerintah)</a:t>
                      </a:r>
                      <a:endParaRPr sz="1500">
                        <a:latin typeface="RobotoRegular"/>
                        <a:cs typeface="RobotoRegular"/>
                      </a:endParaRPr>
                    </a:p>
                    <a:p>
                      <a:pPr marL="92075" marR="87630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Sekolah membuka minimum 2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kelompok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mata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pelajaran.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Apabila  sumberdaya memungkinkan,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sekolah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dapat membuka lebih dari</a:t>
                      </a:r>
                      <a:r>
                        <a:rPr sz="1500" spc="-13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dua 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kelompok</a:t>
                      </a:r>
                      <a:endParaRPr sz="1500">
                        <a:latin typeface="RobotoRegular"/>
                        <a:cs typeface="RobotoRegular"/>
                      </a:endParaRPr>
                    </a:p>
                    <a:p>
                      <a:pPr marL="92075" marR="567055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Sekolah dapat bekerja sama dengan pemangku</a:t>
                      </a:r>
                      <a:r>
                        <a:rPr sz="1500" spc="-13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kepentingan  setempat untuk mengembangkan CP mata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pelajaran</a:t>
                      </a:r>
                      <a:r>
                        <a:rPr sz="1500" spc="-80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 </a:t>
                      </a:r>
                      <a:r>
                        <a:rPr sz="1500" spc="-5" dirty="0">
                          <a:solidFill>
                            <a:srgbClr val="434343"/>
                          </a:solidFill>
                          <a:latin typeface="RobotoRegular"/>
                          <a:cs typeface="RobotoRegular"/>
                        </a:rPr>
                        <a:t>Vokasi</a:t>
                      </a:r>
                      <a:endParaRPr sz="1500">
                        <a:latin typeface="RobotoRegular"/>
                        <a:cs typeface="RobotoRegular"/>
                      </a:endParaRPr>
                    </a:p>
                  </a:txBody>
                  <a:tcPr marL="0" marR="0" marT="112607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27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5A4BDA0-C270-4764-9C18-A593BCE2C965}"/>
              </a:ext>
            </a:extLst>
          </p:cNvPr>
          <p:cNvSpPr txBox="1"/>
          <p:nvPr/>
        </p:nvSpPr>
        <p:spPr>
          <a:xfrm>
            <a:off x="971723" y="957669"/>
            <a:ext cx="239126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bg1"/>
                </a:solidFill>
                <a:cs typeface="Arial" pitchFamily="34" charset="0"/>
              </a:rPr>
              <a:t>MENU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64494B5C-EEC7-4BCE-AD94-6969C1ED7F7A}"/>
              </a:ext>
            </a:extLst>
          </p:cNvPr>
          <p:cNvGrpSpPr/>
          <p:nvPr/>
        </p:nvGrpSpPr>
        <p:grpSpPr>
          <a:xfrm>
            <a:off x="4484509" y="2564904"/>
            <a:ext cx="3963034" cy="1169550"/>
            <a:chOff x="5839777" y="988351"/>
            <a:chExt cx="3111115" cy="1169550"/>
          </a:xfrm>
        </p:grpSpPr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C4B167D-C6EB-464B-9464-3394B1E59996}"/>
                </a:ext>
              </a:extLst>
            </p:cNvPr>
            <p:cNvSpPr txBox="1"/>
            <p:nvPr/>
          </p:nvSpPr>
          <p:spPr>
            <a:xfrm>
              <a:off x="6633215" y="1080683"/>
              <a:ext cx="2317677" cy="107721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altLang="ko-KR" sz="3200" b="1" dirty="0" err="1" smtClean="0">
                  <a:solidFill>
                    <a:schemeClr val="bg1"/>
                  </a:solidFill>
                  <a:cs typeface="Arial" pitchFamily="34" charset="0"/>
                </a:rPr>
                <a:t>Capaian</a:t>
              </a:r>
              <a:r>
                <a:rPr lang="en-ID" altLang="ko-KR" sz="32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altLang="ko-KR" sz="3200" b="1" dirty="0" err="1" smtClean="0">
                  <a:solidFill>
                    <a:schemeClr val="bg1"/>
                  </a:solidFill>
                  <a:cs typeface="Arial" pitchFamily="34" charset="0"/>
                </a:rPr>
                <a:t>Pembelajaran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11F46F16-A594-4FF5-8CAC-D56B9091376F}"/>
                </a:ext>
              </a:extLst>
            </p:cNvPr>
            <p:cNvSpPr txBox="1"/>
            <p:nvPr/>
          </p:nvSpPr>
          <p:spPr>
            <a:xfrm>
              <a:off x="5839777" y="988351"/>
              <a:ext cx="687058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550" y="706672"/>
            <a:ext cx="349313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20" dirty="0">
                <a:solidFill>
                  <a:srgbClr val="284F7C"/>
                </a:solidFill>
              </a:rPr>
              <a:t>Capaian</a:t>
            </a:r>
            <a:r>
              <a:rPr sz="2700" spc="-175" dirty="0">
                <a:solidFill>
                  <a:srgbClr val="284F7C"/>
                </a:solidFill>
              </a:rPr>
              <a:t> </a:t>
            </a:r>
            <a:r>
              <a:rPr sz="2700" spc="-60" dirty="0">
                <a:solidFill>
                  <a:srgbClr val="284F7C"/>
                </a:solidFill>
              </a:rPr>
              <a:t>Pembelajaran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390550" y="1676200"/>
            <a:ext cx="8260715" cy="22448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95275">
              <a:lnSpc>
                <a:spcPct val="150100"/>
              </a:lnSpc>
              <a:spcBef>
                <a:spcPts val="105"/>
              </a:spcBef>
            </a:pPr>
            <a:r>
              <a:rPr sz="1600" spc="-40" dirty="0">
                <a:latin typeface="Arial"/>
                <a:cs typeface="Arial"/>
              </a:rPr>
              <a:t>Kompetensi</a:t>
            </a:r>
            <a:r>
              <a:rPr sz="1600" spc="-125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pembelajaran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yang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0" dirty="0">
                <a:latin typeface="Arial"/>
                <a:cs typeface="Arial"/>
              </a:rPr>
              <a:t>harus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dicapai</a:t>
            </a:r>
            <a:r>
              <a:rPr sz="1600" spc="-125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peserta</a:t>
            </a:r>
            <a:r>
              <a:rPr sz="1600" spc="-114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didik</a:t>
            </a:r>
            <a:r>
              <a:rPr sz="1600" spc="-135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pada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setiap</a:t>
            </a:r>
            <a:r>
              <a:rPr sz="1600" spc="-114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tahap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perkembangan  peserta </a:t>
            </a:r>
            <a:r>
              <a:rPr sz="1600" spc="10" dirty="0">
                <a:latin typeface="Arial"/>
                <a:cs typeface="Arial"/>
              </a:rPr>
              <a:t>didik </a:t>
            </a:r>
            <a:r>
              <a:rPr sz="1600" dirty="0">
                <a:latin typeface="Arial"/>
                <a:cs typeface="Arial"/>
              </a:rPr>
              <a:t>untuk </a:t>
            </a:r>
            <a:r>
              <a:rPr sz="1600" spc="-35" dirty="0">
                <a:latin typeface="Arial"/>
                <a:cs typeface="Arial"/>
              </a:rPr>
              <a:t>setiap </a:t>
            </a:r>
            <a:r>
              <a:rPr sz="1600" spc="-25" dirty="0">
                <a:latin typeface="Arial"/>
                <a:cs typeface="Arial"/>
              </a:rPr>
              <a:t>mata </a:t>
            </a:r>
            <a:r>
              <a:rPr sz="1600" spc="-30" dirty="0">
                <a:latin typeface="Arial"/>
                <a:cs typeface="Arial"/>
              </a:rPr>
              <a:t>pelajaran </a:t>
            </a:r>
            <a:r>
              <a:rPr sz="1600" spc="-45" dirty="0">
                <a:latin typeface="Arial"/>
                <a:cs typeface="Arial"/>
              </a:rPr>
              <a:t>pada satuan </a:t>
            </a:r>
            <a:r>
              <a:rPr sz="1600" spc="-20" dirty="0">
                <a:latin typeface="Arial"/>
                <a:cs typeface="Arial"/>
              </a:rPr>
              <a:t>pendidikan </a:t>
            </a:r>
            <a:r>
              <a:rPr sz="1600" spc="-60" dirty="0">
                <a:latin typeface="Arial"/>
                <a:cs typeface="Arial"/>
              </a:rPr>
              <a:t>dasar </a:t>
            </a:r>
            <a:r>
              <a:rPr sz="1600" spc="-40" dirty="0">
                <a:latin typeface="Arial"/>
                <a:cs typeface="Arial"/>
              </a:rPr>
              <a:t>dan </a:t>
            </a:r>
            <a:r>
              <a:rPr sz="1600" spc="-20" dirty="0">
                <a:latin typeface="Arial"/>
                <a:cs typeface="Arial"/>
              </a:rPr>
              <a:t>pendidikan  </a:t>
            </a:r>
            <a:r>
              <a:rPr sz="1600" spc="-55" dirty="0">
                <a:latin typeface="Arial"/>
                <a:cs typeface="Arial"/>
              </a:rPr>
              <a:t>menengah.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1600" spc="-70" dirty="0">
                <a:latin typeface="Arial"/>
                <a:cs typeface="Arial"/>
              </a:rPr>
              <a:t>Capaian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pembelajaran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memuat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sekumpulan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kompetensi</a:t>
            </a:r>
            <a:r>
              <a:rPr sz="1600" spc="-114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dan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lingkup</a:t>
            </a:r>
            <a:r>
              <a:rPr sz="1600" spc="-114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materi</a:t>
            </a:r>
            <a:r>
              <a:rPr sz="1600" spc="-105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yang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disusun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75" dirty="0">
                <a:latin typeface="Arial"/>
                <a:cs typeface="Arial"/>
              </a:rPr>
              <a:t>secara  </a:t>
            </a:r>
            <a:r>
              <a:rPr sz="1600" spc="-30" dirty="0">
                <a:latin typeface="Arial"/>
                <a:cs typeface="Arial"/>
              </a:rPr>
              <a:t>komprehensif dalam </a:t>
            </a:r>
            <a:r>
              <a:rPr sz="1600" spc="-10" dirty="0">
                <a:latin typeface="Arial"/>
                <a:cs typeface="Arial"/>
              </a:rPr>
              <a:t>bentuk</a:t>
            </a:r>
            <a:r>
              <a:rPr sz="1600" spc="-305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narasi.</a:t>
            </a:r>
            <a:endParaRPr sz="1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10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550" y="706672"/>
            <a:ext cx="598614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15" dirty="0">
                <a:solidFill>
                  <a:srgbClr val="284F7C"/>
                </a:solidFill>
              </a:rPr>
              <a:t>Apa </a:t>
            </a:r>
            <a:r>
              <a:rPr sz="2700" spc="-15" dirty="0">
                <a:solidFill>
                  <a:srgbClr val="284F7C"/>
                </a:solidFill>
              </a:rPr>
              <a:t>Kegunaan </a:t>
            </a:r>
            <a:r>
              <a:rPr sz="2700" spc="-20" dirty="0">
                <a:solidFill>
                  <a:srgbClr val="284F7C"/>
                </a:solidFill>
              </a:rPr>
              <a:t>Capaian</a:t>
            </a:r>
            <a:r>
              <a:rPr sz="2700" spc="-415" dirty="0">
                <a:solidFill>
                  <a:srgbClr val="284F7C"/>
                </a:solidFill>
              </a:rPr>
              <a:t> </a:t>
            </a:r>
            <a:r>
              <a:rPr sz="2700" spc="-45" dirty="0">
                <a:solidFill>
                  <a:srgbClr val="284F7C"/>
                </a:solidFill>
              </a:rPr>
              <a:t>Pembelajaran?</a:t>
            </a:r>
            <a:endParaRPr sz="2700"/>
          </a:p>
        </p:txBody>
      </p:sp>
      <p:sp>
        <p:nvSpPr>
          <p:cNvPr id="4" name="object 4"/>
          <p:cNvSpPr txBox="1"/>
          <p:nvPr/>
        </p:nvSpPr>
        <p:spPr>
          <a:xfrm>
            <a:off x="2270887" y="2344252"/>
            <a:ext cx="19818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RobotoRegular"/>
                <a:cs typeface="RobotoRegular"/>
              </a:rPr>
              <a:t>Kompetensi apa yang </a:t>
            </a:r>
            <a:r>
              <a:rPr sz="1200" dirty="0">
                <a:latin typeface="RobotoRegular"/>
                <a:cs typeface="RobotoRegular"/>
              </a:rPr>
              <a:t>perlu  </a:t>
            </a:r>
            <a:r>
              <a:rPr sz="1200" spc="-5" dirty="0">
                <a:latin typeface="RobotoRegular"/>
                <a:cs typeface="RobotoRegular"/>
              </a:rPr>
              <a:t>dikuasai anak saya yang  </a:t>
            </a:r>
            <a:r>
              <a:rPr sz="1200" dirty="0">
                <a:latin typeface="RobotoRegular"/>
                <a:cs typeface="RobotoRegular"/>
              </a:rPr>
              <a:t>berusia 9 </a:t>
            </a:r>
            <a:r>
              <a:rPr sz="1200" spc="-5" dirty="0">
                <a:latin typeface="RobotoRegular"/>
                <a:cs typeface="RobotoRegular"/>
              </a:rPr>
              <a:t>tahun dan </a:t>
            </a:r>
            <a:r>
              <a:rPr sz="1200" dirty="0">
                <a:latin typeface="RobotoRegular"/>
                <a:cs typeface="RobotoRegular"/>
              </a:rPr>
              <a:t>7</a:t>
            </a:r>
            <a:r>
              <a:rPr sz="1200" spc="-30" dirty="0">
                <a:latin typeface="RobotoRegular"/>
                <a:cs typeface="RobotoRegular"/>
              </a:rPr>
              <a:t> </a:t>
            </a:r>
            <a:r>
              <a:rPr sz="1200" spc="-5" dirty="0">
                <a:latin typeface="RobotoRegular"/>
                <a:cs typeface="RobotoRegular"/>
              </a:rPr>
              <a:t>tahun?</a:t>
            </a:r>
            <a:endParaRPr sz="1200" dirty="0">
              <a:latin typeface="RobotoRegular"/>
              <a:cs typeface="Roboto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86396" y="2427224"/>
            <a:ext cx="1709420" cy="41934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Arial" charset="0"/>
              <a:buChar char="•"/>
            </a:pPr>
            <a:r>
              <a:rPr spc="-5" dirty="0" err="1" smtClean="0">
                <a:latin typeface="RobotoRegular"/>
                <a:cs typeface="RobotoRegular"/>
              </a:rPr>
              <a:t>Apa</a:t>
            </a:r>
            <a:r>
              <a:rPr spc="-5" dirty="0" smtClean="0">
                <a:latin typeface="RobotoRegular"/>
                <a:cs typeface="RobotoRegular"/>
              </a:rPr>
              <a:t> </a:t>
            </a:r>
            <a:r>
              <a:rPr spc="-5" dirty="0">
                <a:latin typeface="RobotoRegular"/>
                <a:cs typeface="RobotoRegular"/>
              </a:rPr>
              <a:t>saja kompetensi  minimal yang perlu  dicapai siswa </a:t>
            </a:r>
            <a:r>
              <a:rPr spc="-5" dirty="0" err="1">
                <a:latin typeface="RobotoRegular"/>
                <a:cs typeface="RobotoRegular"/>
              </a:rPr>
              <a:t>saya</a:t>
            </a:r>
            <a:r>
              <a:rPr spc="-5" dirty="0" smtClean="0">
                <a:latin typeface="RobotoRegular"/>
                <a:cs typeface="RobotoRegular"/>
              </a:rPr>
              <a:t>?</a:t>
            </a:r>
            <a:endParaRPr lang="en-ID" spc="-5" dirty="0" smtClean="0">
              <a:latin typeface="RobotoRegular"/>
              <a:cs typeface="RobotoRegular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ID" spc="-5" dirty="0" smtClean="0">
              <a:latin typeface="RobotoRegular"/>
              <a:cs typeface="RobotoRegular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ID" spc="-5" dirty="0" smtClean="0">
                <a:latin typeface="RobotoRegular"/>
                <a:cs typeface="RobotoRegular"/>
              </a:rPr>
              <a:t>*  </a:t>
            </a:r>
            <a:r>
              <a:rPr spc="-5" dirty="0" err="1" smtClean="0">
                <a:latin typeface="RobotoRegular"/>
                <a:cs typeface="RobotoRegular"/>
              </a:rPr>
              <a:t>bagaimana</a:t>
            </a:r>
            <a:r>
              <a:rPr spc="-5" dirty="0" smtClean="0">
                <a:latin typeface="RobotoRegular"/>
                <a:cs typeface="RobotoRegular"/>
              </a:rPr>
              <a:t>  </a:t>
            </a:r>
            <a:r>
              <a:rPr spc="-5" dirty="0">
                <a:latin typeface="RobotoRegular"/>
                <a:cs typeface="RobotoRegular"/>
              </a:rPr>
              <a:t>mengidentifikasi  kesiapan </a:t>
            </a:r>
            <a:r>
              <a:rPr spc="-10" dirty="0">
                <a:latin typeface="RobotoRegular"/>
                <a:cs typeface="RobotoRegular"/>
              </a:rPr>
              <a:t>awal </a:t>
            </a:r>
            <a:r>
              <a:rPr spc="-5" dirty="0">
                <a:latin typeface="RobotoRegular"/>
                <a:cs typeface="RobotoRegular"/>
              </a:rPr>
              <a:t>siswa </a:t>
            </a:r>
            <a:r>
              <a:rPr spc="-10" dirty="0">
                <a:latin typeface="RobotoRegular"/>
                <a:cs typeface="RobotoRegular"/>
              </a:rPr>
              <a:t>dan  </a:t>
            </a:r>
            <a:r>
              <a:rPr spc="-5" dirty="0">
                <a:latin typeface="RobotoRegular"/>
                <a:cs typeface="RobotoRegular"/>
              </a:rPr>
              <a:t>mengidentifikasi  kemajuan  perkembangan  </a:t>
            </a:r>
            <a:r>
              <a:rPr dirty="0">
                <a:latin typeface="RobotoRegular"/>
                <a:cs typeface="RobotoRegular"/>
              </a:rPr>
              <a:t>kompetensi</a:t>
            </a:r>
            <a:r>
              <a:rPr spc="-15" dirty="0">
                <a:latin typeface="RobotoRegular"/>
                <a:cs typeface="RobotoRegular"/>
              </a:rPr>
              <a:t> </a:t>
            </a:r>
            <a:r>
              <a:rPr spc="-5" dirty="0">
                <a:latin typeface="RobotoRegular"/>
                <a:cs typeface="RobotoRegular"/>
              </a:rPr>
              <a:t>mereka?</a:t>
            </a:r>
            <a:endParaRPr dirty="0">
              <a:latin typeface="RobotoRegular"/>
              <a:cs typeface="Roboto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3360" y="1401064"/>
            <a:ext cx="6976745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RobotoRegular"/>
                <a:cs typeface="RobotoRegular"/>
              </a:rPr>
              <a:t>Capaian </a:t>
            </a:r>
            <a:r>
              <a:rPr spc="-5" dirty="0">
                <a:latin typeface="RobotoRegular"/>
                <a:cs typeface="RobotoRegular"/>
              </a:rPr>
              <a:t>Pembelajaran </a:t>
            </a:r>
            <a:r>
              <a:rPr dirty="0">
                <a:latin typeface="RobotoRegular"/>
                <a:cs typeface="RobotoRegular"/>
              </a:rPr>
              <a:t>diharapkan dapat membantu Orangtua dan Guru dalam </a:t>
            </a:r>
            <a:r>
              <a:rPr spc="-5" dirty="0">
                <a:latin typeface="RobotoRegular"/>
                <a:cs typeface="RobotoRegular"/>
              </a:rPr>
              <a:t>menjawab </a:t>
            </a:r>
            <a:r>
              <a:rPr dirty="0">
                <a:latin typeface="RobotoRegular"/>
                <a:cs typeface="RobotoRegular"/>
              </a:rPr>
              <a:t>pertanyaan berikut</a:t>
            </a:r>
            <a:r>
              <a:rPr spc="-10" dirty="0">
                <a:latin typeface="RobotoRegular"/>
                <a:cs typeface="RobotoRegular"/>
              </a:rPr>
              <a:t> </a:t>
            </a:r>
            <a:r>
              <a:rPr spc="-5" dirty="0">
                <a:latin typeface="RobotoRegular"/>
                <a:cs typeface="RobotoRegular"/>
              </a:rPr>
              <a:t>ini.</a:t>
            </a:r>
            <a:endParaRPr dirty="0">
              <a:latin typeface="RobotoRegular"/>
              <a:cs typeface="Roboto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09745" y="2407919"/>
            <a:ext cx="1955291" cy="2308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73" y="3140968"/>
            <a:ext cx="261937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58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550" y="406593"/>
            <a:ext cx="771652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284F7C"/>
                </a:solidFill>
              </a:rPr>
              <a:t>Capaian </a:t>
            </a:r>
            <a:r>
              <a:rPr sz="2400" spc="-50" dirty="0">
                <a:solidFill>
                  <a:srgbClr val="284F7C"/>
                </a:solidFill>
              </a:rPr>
              <a:t>Pembelajaran </a:t>
            </a:r>
            <a:r>
              <a:rPr sz="2400" spc="-65" dirty="0">
                <a:solidFill>
                  <a:srgbClr val="284F7C"/>
                </a:solidFill>
              </a:rPr>
              <a:t>dibuat </a:t>
            </a:r>
            <a:r>
              <a:rPr sz="2400" spc="-20" dirty="0">
                <a:solidFill>
                  <a:srgbClr val="284F7C"/>
                </a:solidFill>
              </a:rPr>
              <a:t>dalam </a:t>
            </a:r>
            <a:r>
              <a:rPr sz="2400" spc="-25" dirty="0" err="1">
                <a:solidFill>
                  <a:srgbClr val="284F7C"/>
                </a:solidFill>
              </a:rPr>
              <a:t>paragraf</a:t>
            </a:r>
            <a:r>
              <a:rPr sz="2400" spc="-540" dirty="0">
                <a:solidFill>
                  <a:srgbClr val="284F7C"/>
                </a:solidFill>
              </a:rPr>
              <a:t> </a:t>
            </a:r>
            <a:r>
              <a:rPr sz="2400" spc="-40" dirty="0" smtClean="0">
                <a:solidFill>
                  <a:srgbClr val="284F7C"/>
                </a:solidFill>
              </a:rPr>
              <a:t>d</a:t>
            </a:r>
            <a:r>
              <a:rPr lang="en-ID" sz="2400" spc="-40" dirty="0" smtClean="0">
                <a:solidFill>
                  <a:srgbClr val="284F7C"/>
                </a:solidFill>
              </a:rPr>
              <a:t> </a:t>
            </a:r>
            <a:r>
              <a:rPr sz="2400" spc="-40" dirty="0" smtClean="0">
                <a:solidFill>
                  <a:srgbClr val="284F7C"/>
                </a:solidFill>
              </a:rPr>
              <a:t>an </a:t>
            </a:r>
            <a:r>
              <a:rPr sz="2400" spc="-20" dirty="0">
                <a:solidFill>
                  <a:srgbClr val="284F7C"/>
                </a:solidFill>
              </a:rPr>
              <a:t>dalam</a:t>
            </a:r>
            <a:endParaRPr sz="2400" dirty="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40" dirty="0">
                <a:solidFill>
                  <a:srgbClr val="284F7C"/>
                </a:solidFill>
              </a:rPr>
              <a:t>fase, </a:t>
            </a:r>
            <a:r>
              <a:rPr sz="2400" spc="-45" dirty="0">
                <a:solidFill>
                  <a:srgbClr val="284F7C"/>
                </a:solidFill>
              </a:rPr>
              <a:t>bukan</a:t>
            </a:r>
            <a:r>
              <a:rPr sz="2400" spc="-195" dirty="0">
                <a:solidFill>
                  <a:srgbClr val="284F7C"/>
                </a:solidFill>
              </a:rPr>
              <a:t> </a:t>
            </a:r>
            <a:r>
              <a:rPr sz="2400" spc="-80" dirty="0">
                <a:solidFill>
                  <a:srgbClr val="284F7C"/>
                </a:solidFill>
              </a:rPr>
              <a:t>tahun</a:t>
            </a:r>
            <a:endParaRPr sz="2400" dirty="0"/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xfrm>
            <a:off x="4648200" y="1600200"/>
            <a:ext cx="4038600" cy="103768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Dalam</a:t>
            </a:r>
            <a:r>
              <a:rPr spc="-310" dirty="0"/>
              <a:t> </a:t>
            </a:r>
            <a:r>
              <a:rPr spc="-30" dirty="0"/>
              <a:t>format paragraf, </a:t>
            </a:r>
            <a:r>
              <a:rPr spc="-25" dirty="0"/>
              <a:t>bukan </a:t>
            </a:r>
            <a:r>
              <a:rPr spc="-20" dirty="0"/>
              <a:t>poin-poin</a:t>
            </a:r>
          </a:p>
          <a:p>
            <a:pPr marL="12700" marR="5080">
              <a:lnSpc>
                <a:spcPct val="150100"/>
              </a:lnSpc>
              <a:spcBef>
                <a:spcPts val="1315"/>
              </a:spcBef>
            </a:pPr>
            <a:r>
              <a:rPr b="0" dirty="0">
                <a:solidFill>
                  <a:srgbClr val="000000"/>
                </a:solidFill>
                <a:latin typeface="RobotoRegular"/>
                <a:cs typeface="RobotoRegular"/>
              </a:rPr>
              <a:t>Capaian pembelajaran </a:t>
            </a:r>
            <a:r>
              <a:rPr b="0" spc="-5" dirty="0">
                <a:solidFill>
                  <a:srgbClr val="000000"/>
                </a:solidFill>
                <a:latin typeface="RobotoRegular"/>
                <a:cs typeface="RobotoRegular"/>
              </a:rPr>
              <a:t>dirumuskan</a:t>
            </a:r>
            <a:r>
              <a:rPr b="0" spc="-75" dirty="0">
                <a:solidFill>
                  <a:srgbClr val="000000"/>
                </a:solidFill>
                <a:latin typeface="RobotoRegular"/>
                <a:cs typeface="RobotoRegular"/>
              </a:rPr>
              <a:t> </a:t>
            </a:r>
            <a:r>
              <a:rPr b="0" dirty="0">
                <a:solidFill>
                  <a:srgbClr val="000000"/>
                </a:solidFill>
                <a:latin typeface="RobotoRegular"/>
                <a:cs typeface="RobotoRegular"/>
              </a:rPr>
              <a:t>sebagai  </a:t>
            </a:r>
            <a:r>
              <a:rPr spc="-5" dirty="0">
                <a:solidFill>
                  <a:srgbClr val="000000"/>
                </a:solidFill>
              </a:rPr>
              <a:t>gambaran </a:t>
            </a:r>
            <a:r>
              <a:rPr spc="-25" dirty="0">
                <a:solidFill>
                  <a:srgbClr val="000000"/>
                </a:solidFill>
              </a:rPr>
              <a:t>kompetensi </a:t>
            </a:r>
            <a:r>
              <a:rPr spc="-55" dirty="0">
                <a:solidFill>
                  <a:srgbClr val="000000"/>
                </a:solidFill>
              </a:rPr>
              <a:t>utuh </a:t>
            </a:r>
            <a:r>
              <a:rPr b="0" dirty="0">
                <a:solidFill>
                  <a:srgbClr val="000000"/>
                </a:solidFill>
                <a:latin typeface="RobotoRegular"/>
                <a:cs typeface="RobotoRegular"/>
              </a:rPr>
              <a:t>sehingga  mudah dipahami guru sebagai </a:t>
            </a:r>
            <a:r>
              <a:rPr b="0" spc="-5" dirty="0">
                <a:solidFill>
                  <a:srgbClr val="000000"/>
                </a:solidFill>
                <a:latin typeface="RobotoRegular"/>
                <a:cs typeface="RobotoRegular"/>
              </a:rPr>
              <a:t>satu  </a:t>
            </a:r>
            <a:r>
              <a:rPr b="0" dirty="0">
                <a:solidFill>
                  <a:srgbClr val="000000"/>
                </a:solidFill>
                <a:latin typeface="RobotoRegular"/>
                <a:cs typeface="RobotoRegular"/>
              </a:rPr>
              <a:t>kesatuan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00" dirty="0">
              <a:latin typeface="RobotoRegular"/>
              <a:cs typeface="RobotoRegular"/>
            </a:endParaRPr>
          </a:p>
          <a:p>
            <a:pPr marL="12700" marR="297815">
              <a:lnSpc>
                <a:spcPct val="150000"/>
              </a:lnSpc>
            </a:pPr>
            <a:r>
              <a:rPr b="0" dirty="0">
                <a:solidFill>
                  <a:srgbClr val="000000"/>
                </a:solidFill>
                <a:latin typeface="RobotoRegular"/>
                <a:cs typeface="RobotoRegular"/>
              </a:rPr>
              <a:t>Capaian pembelajaran </a:t>
            </a:r>
            <a:r>
              <a:rPr b="0" spc="-5" dirty="0">
                <a:solidFill>
                  <a:srgbClr val="000000"/>
                </a:solidFill>
                <a:latin typeface="RobotoRegular"/>
                <a:cs typeface="RobotoRegular"/>
              </a:rPr>
              <a:t>ditulis </a:t>
            </a:r>
            <a:r>
              <a:rPr spc="-10" dirty="0">
                <a:solidFill>
                  <a:srgbClr val="000000"/>
                </a:solidFill>
              </a:rPr>
              <a:t>dalam  </a:t>
            </a:r>
            <a:r>
              <a:rPr spc="-15" dirty="0">
                <a:solidFill>
                  <a:srgbClr val="000000"/>
                </a:solidFill>
              </a:rPr>
              <a:t>paragraf </a:t>
            </a:r>
            <a:r>
              <a:rPr spc="5" dirty="0">
                <a:solidFill>
                  <a:srgbClr val="000000"/>
                </a:solidFill>
              </a:rPr>
              <a:t>yang </a:t>
            </a:r>
            <a:r>
              <a:rPr spc="-15" dirty="0">
                <a:solidFill>
                  <a:srgbClr val="000000"/>
                </a:solidFill>
              </a:rPr>
              <a:t>merangkai</a:t>
            </a:r>
            <a:r>
              <a:rPr spc="-305" dirty="0">
                <a:solidFill>
                  <a:srgbClr val="000000"/>
                </a:solidFill>
              </a:rPr>
              <a:t> </a:t>
            </a:r>
            <a:r>
              <a:rPr b="0" dirty="0">
                <a:solidFill>
                  <a:srgbClr val="000000"/>
                </a:solidFill>
                <a:latin typeface="RobotoRegular"/>
                <a:cs typeface="RobotoRegular"/>
              </a:rPr>
              <a:t>pengetahuan,  keterampilan, dan </a:t>
            </a:r>
            <a:r>
              <a:rPr b="0" spc="-5" dirty="0">
                <a:solidFill>
                  <a:srgbClr val="000000"/>
                </a:solidFill>
                <a:latin typeface="RobotoRegular"/>
                <a:cs typeface="RobotoRegular"/>
              </a:rPr>
              <a:t>sikap terhadap ilmu  </a:t>
            </a:r>
            <a:r>
              <a:rPr b="0" dirty="0">
                <a:solidFill>
                  <a:srgbClr val="000000"/>
                </a:solidFill>
                <a:latin typeface="RobotoRegular"/>
                <a:cs typeface="RobotoRegular"/>
              </a:rPr>
              <a:t>pengetahuan yang</a:t>
            </a:r>
            <a:r>
              <a:rPr b="0" spc="-50" dirty="0">
                <a:solidFill>
                  <a:srgbClr val="000000"/>
                </a:solidFill>
                <a:latin typeface="RobotoRegular"/>
                <a:cs typeface="RobotoRegular"/>
              </a:rPr>
              <a:t> </a:t>
            </a:r>
            <a:r>
              <a:rPr b="0" dirty="0">
                <a:solidFill>
                  <a:srgbClr val="000000"/>
                </a:solidFill>
                <a:latin typeface="RobotoRegular"/>
                <a:cs typeface="RobotoRegular"/>
              </a:rPr>
              <a:t>dipelajari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7297" y="1988840"/>
            <a:ext cx="4165600" cy="13651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284F7C"/>
                </a:solidFill>
                <a:latin typeface="Trebuchet MS"/>
                <a:cs typeface="Trebuchet MS"/>
              </a:rPr>
              <a:t>Dalam </a:t>
            </a:r>
            <a:r>
              <a:rPr sz="1400" b="1" spc="-25" dirty="0">
                <a:solidFill>
                  <a:srgbClr val="284F7C"/>
                </a:solidFill>
                <a:latin typeface="Trebuchet MS"/>
                <a:cs typeface="Trebuchet MS"/>
              </a:rPr>
              <a:t>fase, bukan</a:t>
            </a:r>
            <a:r>
              <a:rPr sz="1400" b="1" spc="-280" dirty="0">
                <a:solidFill>
                  <a:srgbClr val="284F7C"/>
                </a:solidFill>
                <a:latin typeface="Trebuchet MS"/>
                <a:cs typeface="Trebuchet MS"/>
              </a:rPr>
              <a:t> </a:t>
            </a:r>
            <a:r>
              <a:rPr sz="1400" b="1" spc="-40" dirty="0">
                <a:solidFill>
                  <a:srgbClr val="284F7C"/>
                </a:solidFill>
                <a:latin typeface="Trebuchet MS"/>
                <a:cs typeface="Trebuchet MS"/>
              </a:rPr>
              <a:t>tahun</a:t>
            </a:r>
            <a:endParaRPr sz="1400" dirty="0">
              <a:latin typeface="Trebuchet MS"/>
              <a:cs typeface="Trebuchet MS"/>
            </a:endParaRPr>
          </a:p>
          <a:p>
            <a:pPr marL="12700" marR="5080">
              <a:lnSpc>
                <a:spcPct val="150100"/>
              </a:lnSpc>
              <a:spcBef>
                <a:spcPts val="1315"/>
              </a:spcBef>
            </a:pPr>
            <a:r>
              <a:rPr sz="1400" dirty="0">
                <a:latin typeface="Arial"/>
                <a:cs typeface="Arial"/>
              </a:rPr>
              <a:t>Capaian </a:t>
            </a:r>
            <a:r>
              <a:rPr sz="1400" spc="-5" dirty="0">
                <a:latin typeface="Arial"/>
                <a:cs typeface="Arial"/>
              </a:rPr>
              <a:t>pembelajaran </a:t>
            </a:r>
            <a:r>
              <a:rPr sz="1400" dirty="0">
                <a:latin typeface="Arial"/>
                <a:cs typeface="Arial"/>
              </a:rPr>
              <a:t>disusun </a:t>
            </a:r>
            <a:r>
              <a:rPr sz="1400" b="1" spc="-5" dirty="0">
                <a:latin typeface="Arial"/>
                <a:cs typeface="Arial"/>
              </a:rPr>
              <a:t>per </a:t>
            </a:r>
            <a:r>
              <a:rPr sz="1400" b="1" dirty="0">
                <a:latin typeface="Arial"/>
                <a:cs typeface="Arial"/>
              </a:rPr>
              <a:t>fase </a:t>
            </a:r>
            <a:r>
              <a:rPr sz="1400" dirty="0">
                <a:latin typeface="Arial"/>
                <a:cs typeface="Arial"/>
              </a:rPr>
              <a:t>(2-3</a:t>
            </a:r>
            <a:r>
              <a:rPr sz="1400" spc="-1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tahun)  untuk memberikan </a:t>
            </a:r>
            <a:r>
              <a:rPr sz="1400" spc="-5" dirty="0">
                <a:latin typeface="Arial"/>
                <a:cs typeface="Arial"/>
              </a:rPr>
              <a:t>kesempatan </a:t>
            </a:r>
            <a:r>
              <a:rPr sz="1400" dirty="0">
                <a:latin typeface="Arial"/>
                <a:cs typeface="Arial"/>
              </a:rPr>
              <a:t>belajar </a:t>
            </a:r>
            <a:r>
              <a:rPr sz="1400" spc="-5" dirty="0">
                <a:latin typeface="Arial"/>
                <a:cs typeface="Arial"/>
              </a:rPr>
              <a:t>yang </a:t>
            </a:r>
            <a:r>
              <a:rPr sz="1400" b="1" dirty="0">
                <a:latin typeface="Arial"/>
                <a:cs typeface="Arial"/>
              </a:rPr>
              <a:t>lebih  fleksibel </a:t>
            </a:r>
            <a:r>
              <a:rPr sz="1400" b="1" spc="-5" dirty="0">
                <a:latin typeface="Arial"/>
                <a:cs typeface="Arial"/>
              </a:rPr>
              <a:t>dan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mendalam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932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550" y="706672"/>
            <a:ext cx="431419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5" dirty="0">
                <a:solidFill>
                  <a:srgbClr val="284F7C"/>
                </a:solidFill>
              </a:rPr>
              <a:t>Fase </a:t>
            </a:r>
            <a:r>
              <a:rPr sz="2700" spc="-20" dirty="0">
                <a:solidFill>
                  <a:srgbClr val="284F7C"/>
                </a:solidFill>
              </a:rPr>
              <a:t>Capaian</a:t>
            </a:r>
            <a:r>
              <a:rPr sz="2700" spc="-295" dirty="0">
                <a:solidFill>
                  <a:srgbClr val="284F7C"/>
                </a:solidFill>
              </a:rPr>
              <a:t> </a:t>
            </a:r>
            <a:r>
              <a:rPr sz="2700" spc="-60" dirty="0">
                <a:solidFill>
                  <a:srgbClr val="284F7C"/>
                </a:solidFill>
              </a:rPr>
              <a:t>Pembelajaran</a:t>
            </a:r>
            <a:endParaRPr sz="2700"/>
          </a:p>
        </p:txBody>
      </p:sp>
      <p:grpSp>
        <p:nvGrpSpPr>
          <p:cNvPr id="3" name="object 3"/>
          <p:cNvGrpSpPr/>
          <p:nvPr/>
        </p:nvGrpSpPr>
        <p:grpSpPr>
          <a:xfrm>
            <a:off x="1022541" y="1641771"/>
            <a:ext cx="2609215" cy="1413087"/>
            <a:chOff x="1022540" y="1231328"/>
            <a:chExt cx="2609215" cy="1059815"/>
          </a:xfrm>
        </p:grpSpPr>
        <p:sp>
          <p:nvSpPr>
            <p:cNvPr id="4" name="object 4"/>
            <p:cNvSpPr/>
            <p:nvPr/>
          </p:nvSpPr>
          <p:spPr>
            <a:xfrm>
              <a:off x="1035557" y="1244346"/>
              <a:ext cx="2583180" cy="1033780"/>
            </a:xfrm>
            <a:custGeom>
              <a:avLst/>
              <a:gdLst/>
              <a:ahLst/>
              <a:cxnLst/>
              <a:rect l="l" t="t" r="r" b="b"/>
              <a:pathLst>
                <a:path w="2583179" h="1033780">
                  <a:moveTo>
                    <a:pt x="2066543" y="0"/>
                  </a:moveTo>
                  <a:lnTo>
                    <a:pt x="0" y="0"/>
                  </a:lnTo>
                  <a:lnTo>
                    <a:pt x="516635" y="516636"/>
                  </a:lnTo>
                  <a:lnTo>
                    <a:pt x="0" y="1033271"/>
                  </a:lnTo>
                  <a:lnTo>
                    <a:pt x="2066543" y="1033271"/>
                  </a:lnTo>
                  <a:lnTo>
                    <a:pt x="2583179" y="516636"/>
                  </a:lnTo>
                  <a:lnTo>
                    <a:pt x="2066543" y="0"/>
                  </a:lnTo>
                  <a:close/>
                </a:path>
              </a:pathLst>
            </a:custGeom>
            <a:solidFill>
              <a:srgbClr val="DDEA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35557" y="1244346"/>
              <a:ext cx="2583180" cy="1033780"/>
            </a:xfrm>
            <a:custGeom>
              <a:avLst/>
              <a:gdLst/>
              <a:ahLst/>
              <a:cxnLst/>
              <a:rect l="l" t="t" r="r" b="b"/>
              <a:pathLst>
                <a:path w="2583179" h="1033780">
                  <a:moveTo>
                    <a:pt x="0" y="0"/>
                  </a:moveTo>
                  <a:lnTo>
                    <a:pt x="2066543" y="0"/>
                  </a:lnTo>
                  <a:lnTo>
                    <a:pt x="2583179" y="516636"/>
                  </a:lnTo>
                  <a:lnTo>
                    <a:pt x="2066543" y="1033271"/>
                  </a:lnTo>
                  <a:lnTo>
                    <a:pt x="0" y="1033271"/>
                  </a:lnTo>
                  <a:lnTo>
                    <a:pt x="516635" y="516636"/>
                  </a:lnTo>
                  <a:lnTo>
                    <a:pt x="0" y="0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27073" y="1704635"/>
            <a:ext cx="1240790" cy="863057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490"/>
              </a:spcBef>
            </a:pPr>
            <a:r>
              <a:rPr sz="1700" b="1" dirty="0">
                <a:solidFill>
                  <a:srgbClr val="284F7C"/>
                </a:solidFill>
                <a:latin typeface="Arial"/>
                <a:cs typeface="Arial"/>
              </a:rPr>
              <a:t>Fase</a:t>
            </a:r>
            <a:r>
              <a:rPr sz="1700" b="1" spc="-1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284F7C"/>
                </a:solidFill>
                <a:latin typeface="Arial"/>
                <a:cs typeface="Arial"/>
              </a:rPr>
              <a:t>A</a:t>
            </a:r>
            <a:endParaRPr sz="1700">
              <a:latin typeface="Arial"/>
              <a:cs typeface="Arial"/>
            </a:endParaRPr>
          </a:p>
          <a:p>
            <a:pPr marL="2540" algn="ctr">
              <a:lnSpc>
                <a:spcPts val="1939"/>
              </a:lnSpc>
              <a:spcBef>
                <a:spcPts val="395"/>
              </a:spcBef>
            </a:pPr>
            <a:r>
              <a:rPr sz="1700" spc="-5" dirty="0">
                <a:solidFill>
                  <a:srgbClr val="284F7C"/>
                </a:solidFill>
                <a:latin typeface="Arial"/>
                <a:cs typeface="Arial"/>
              </a:rPr>
              <a:t>Umumnya</a:t>
            </a:r>
            <a:endParaRPr sz="1700">
              <a:latin typeface="Arial"/>
              <a:cs typeface="Arial"/>
            </a:endParaRPr>
          </a:p>
          <a:p>
            <a:pPr algn="ctr">
              <a:lnSpc>
                <a:spcPts val="1939"/>
              </a:lnSpc>
            </a:pPr>
            <a:r>
              <a:rPr sz="1700" dirty="0">
                <a:solidFill>
                  <a:srgbClr val="284F7C"/>
                </a:solidFill>
                <a:latin typeface="Arial"/>
                <a:cs typeface="Arial"/>
              </a:rPr>
              <a:t>Kelas </a:t>
            </a:r>
            <a:r>
              <a:rPr sz="1700" spc="-5" dirty="0">
                <a:solidFill>
                  <a:srgbClr val="284F7C"/>
                </a:solidFill>
                <a:latin typeface="Arial"/>
                <a:cs typeface="Arial"/>
              </a:rPr>
              <a:t>I-II</a:t>
            </a:r>
            <a:r>
              <a:rPr sz="1700" spc="-6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84F7C"/>
                </a:solidFill>
                <a:latin typeface="Arial"/>
                <a:cs typeface="Arial"/>
              </a:rPr>
              <a:t>SD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346641" y="1641771"/>
            <a:ext cx="2609215" cy="1413087"/>
            <a:chOff x="3346640" y="1231328"/>
            <a:chExt cx="2609215" cy="1059815"/>
          </a:xfrm>
        </p:grpSpPr>
        <p:sp>
          <p:nvSpPr>
            <p:cNvPr id="8" name="object 8"/>
            <p:cNvSpPr/>
            <p:nvPr/>
          </p:nvSpPr>
          <p:spPr>
            <a:xfrm>
              <a:off x="3359658" y="1244346"/>
              <a:ext cx="2583180" cy="1033780"/>
            </a:xfrm>
            <a:custGeom>
              <a:avLst/>
              <a:gdLst/>
              <a:ahLst/>
              <a:cxnLst/>
              <a:rect l="l" t="t" r="r" b="b"/>
              <a:pathLst>
                <a:path w="2583179" h="1033780">
                  <a:moveTo>
                    <a:pt x="2066543" y="0"/>
                  </a:moveTo>
                  <a:lnTo>
                    <a:pt x="0" y="0"/>
                  </a:lnTo>
                  <a:lnTo>
                    <a:pt x="516636" y="516636"/>
                  </a:lnTo>
                  <a:lnTo>
                    <a:pt x="0" y="1033271"/>
                  </a:lnTo>
                  <a:lnTo>
                    <a:pt x="2066543" y="1033271"/>
                  </a:lnTo>
                  <a:lnTo>
                    <a:pt x="2583179" y="516636"/>
                  </a:lnTo>
                  <a:lnTo>
                    <a:pt x="2066543" y="0"/>
                  </a:lnTo>
                  <a:close/>
                </a:path>
              </a:pathLst>
            </a:custGeom>
            <a:solidFill>
              <a:srgbClr val="DDEA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59658" y="1244346"/>
              <a:ext cx="2583180" cy="1033780"/>
            </a:xfrm>
            <a:custGeom>
              <a:avLst/>
              <a:gdLst/>
              <a:ahLst/>
              <a:cxnLst/>
              <a:rect l="l" t="t" r="r" b="b"/>
              <a:pathLst>
                <a:path w="2583179" h="1033780">
                  <a:moveTo>
                    <a:pt x="0" y="0"/>
                  </a:moveTo>
                  <a:lnTo>
                    <a:pt x="2066543" y="0"/>
                  </a:lnTo>
                  <a:lnTo>
                    <a:pt x="2583179" y="516636"/>
                  </a:lnTo>
                  <a:lnTo>
                    <a:pt x="2066543" y="1033271"/>
                  </a:lnTo>
                  <a:lnTo>
                    <a:pt x="0" y="1033271"/>
                  </a:lnTo>
                  <a:lnTo>
                    <a:pt x="516636" y="516636"/>
                  </a:lnTo>
                  <a:lnTo>
                    <a:pt x="0" y="0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949953" y="1704635"/>
            <a:ext cx="1445260" cy="863057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490"/>
              </a:spcBef>
            </a:pPr>
            <a:r>
              <a:rPr sz="1700" b="1" dirty="0">
                <a:solidFill>
                  <a:srgbClr val="284F7C"/>
                </a:solidFill>
                <a:latin typeface="Arial"/>
                <a:cs typeface="Arial"/>
              </a:rPr>
              <a:t>Fase</a:t>
            </a:r>
            <a:r>
              <a:rPr sz="1700" b="1" spc="-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284F7C"/>
                </a:solidFill>
                <a:latin typeface="Arial"/>
                <a:cs typeface="Arial"/>
              </a:rPr>
              <a:t>B</a:t>
            </a:r>
            <a:endParaRPr sz="1700">
              <a:latin typeface="Arial"/>
              <a:cs typeface="Arial"/>
            </a:endParaRPr>
          </a:p>
          <a:p>
            <a:pPr marL="2540" algn="ctr">
              <a:lnSpc>
                <a:spcPts val="1939"/>
              </a:lnSpc>
              <a:spcBef>
                <a:spcPts val="395"/>
              </a:spcBef>
            </a:pPr>
            <a:r>
              <a:rPr sz="1700" spc="-5" dirty="0">
                <a:solidFill>
                  <a:srgbClr val="284F7C"/>
                </a:solidFill>
                <a:latin typeface="Arial"/>
                <a:cs typeface="Arial"/>
              </a:rPr>
              <a:t>Umumnya</a:t>
            </a:r>
            <a:endParaRPr sz="1700">
              <a:latin typeface="Arial"/>
              <a:cs typeface="Arial"/>
            </a:endParaRPr>
          </a:p>
          <a:p>
            <a:pPr algn="ctr">
              <a:lnSpc>
                <a:spcPts val="1939"/>
              </a:lnSpc>
            </a:pPr>
            <a:r>
              <a:rPr sz="1700" dirty="0">
                <a:solidFill>
                  <a:srgbClr val="284F7C"/>
                </a:solidFill>
                <a:latin typeface="Arial"/>
                <a:cs typeface="Arial"/>
              </a:rPr>
              <a:t>Kelas </a:t>
            </a:r>
            <a:r>
              <a:rPr sz="1700" spc="-10" dirty="0">
                <a:solidFill>
                  <a:srgbClr val="284F7C"/>
                </a:solidFill>
                <a:latin typeface="Arial"/>
                <a:cs typeface="Arial"/>
              </a:rPr>
              <a:t>III-IV</a:t>
            </a:r>
            <a:r>
              <a:rPr sz="1700" spc="-3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84F7C"/>
                </a:solidFill>
                <a:latin typeface="Arial"/>
                <a:cs typeface="Arial"/>
              </a:rPr>
              <a:t>SD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672329" y="1641855"/>
            <a:ext cx="2607945" cy="1412240"/>
            <a:chOff x="5672328" y="1231391"/>
            <a:chExt cx="2607945" cy="1059180"/>
          </a:xfrm>
        </p:grpSpPr>
        <p:sp>
          <p:nvSpPr>
            <p:cNvPr id="12" name="object 12"/>
            <p:cNvSpPr/>
            <p:nvPr/>
          </p:nvSpPr>
          <p:spPr>
            <a:xfrm>
              <a:off x="5685282" y="1244345"/>
              <a:ext cx="2581910" cy="1033780"/>
            </a:xfrm>
            <a:custGeom>
              <a:avLst/>
              <a:gdLst/>
              <a:ahLst/>
              <a:cxnLst/>
              <a:rect l="l" t="t" r="r" b="b"/>
              <a:pathLst>
                <a:path w="2581909" h="1033780">
                  <a:moveTo>
                    <a:pt x="2065019" y="0"/>
                  </a:moveTo>
                  <a:lnTo>
                    <a:pt x="0" y="0"/>
                  </a:lnTo>
                  <a:lnTo>
                    <a:pt x="516635" y="516636"/>
                  </a:lnTo>
                  <a:lnTo>
                    <a:pt x="0" y="1033271"/>
                  </a:lnTo>
                  <a:lnTo>
                    <a:pt x="2065019" y="1033271"/>
                  </a:lnTo>
                  <a:lnTo>
                    <a:pt x="2581656" y="516636"/>
                  </a:lnTo>
                  <a:lnTo>
                    <a:pt x="2065019" y="0"/>
                  </a:lnTo>
                  <a:close/>
                </a:path>
              </a:pathLst>
            </a:custGeom>
            <a:solidFill>
              <a:srgbClr val="DDEA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85282" y="1244345"/>
              <a:ext cx="2581910" cy="1033780"/>
            </a:xfrm>
            <a:custGeom>
              <a:avLst/>
              <a:gdLst/>
              <a:ahLst/>
              <a:cxnLst/>
              <a:rect l="l" t="t" r="r" b="b"/>
              <a:pathLst>
                <a:path w="2581909" h="1033780">
                  <a:moveTo>
                    <a:pt x="0" y="0"/>
                  </a:moveTo>
                  <a:lnTo>
                    <a:pt x="2065019" y="0"/>
                  </a:lnTo>
                  <a:lnTo>
                    <a:pt x="2581656" y="516636"/>
                  </a:lnTo>
                  <a:lnTo>
                    <a:pt x="2065019" y="1033271"/>
                  </a:lnTo>
                  <a:lnTo>
                    <a:pt x="0" y="1033271"/>
                  </a:lnTo>
                  <a:lnTo>
                    <a:pt x="516635" y="516636"/>
                  </a:lnTo>
                  <a:lnTo>
                    <a:pt x="0" y="0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293358" y="1704635"/>
            <a:ext cx="1408430" cy="863057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490"/>
              </a:spcBef>
            </a:pPr>
            <a:r>
              <a:rPr sz="1700" b="1" dirty="0">
                <a:solidFill>
                  <a:srgbClr val="284F7C"/>
                </a:solidFill>
                <a:latin typeface="Arial"/>
                <a:cs typeface="Arial"/>
              </a:rPr>
              <a:t>Fase</a:t>
            </a:r>
            <a:r>
              <a:rPr sz="1700" b="1" spc="-10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284F7C"/>
                </a:solidFill>
                <a:latin typeface="Arial"/>
                <a:cs typeface="Arial"/>
              </a:rPr>
              <a:t>C</a:t>
            </a:r>
            <a:endParaRPr sz="1700">
              <a:latin typeface="Arial"/>
              <a:cs typeface="Arial"/>
            </a:endParaRPr>
          </a:p>
          <a:p>
            <a:pPr marL="2540" algn="ctr">
              <a:lnSpc>
                <a:spcPts val="1939"/>
              </a:lnSpc>
              <a:spcBef>
                <a:spcPts val="395"/>
              </a:spcBef>
            </a:pPr>
            <a:r>
              <a:rPr sz="1700" spc="-5" dirty="0">
                <a:solidFill>
                  <a:srgbClr val="284F7C"/>
                </a:solidFill>
                <a:latin typeface="Arial"/>
                <a:cs typeface="Arial"/>
              </a:rPr>
              <a:t>Umumnya</a:t>
            </a:r>
            <a:endParaRPr sz="1700">
              <a:latin typeface="Arial"/>
              <a:cs typeface="Arial"/>
            </a:endParaRPr>
          </a:p>
          <a:p>
            <a:pPr algn="ctr">
              <a:lnSpc>
                <a:spcPts val="1939"/>
              </a:lnSpc>
            </a:pPr>
            <a:r>
              <a:rPr sz="1700" dirty="0">
                <a:solidFill>
                  <a:srgbClr val="284F7C"/>
                </a:solidFill>
                <a:latin typeface="Arial"/>
                <a:cs typeface="Arial"/>
              </a:rPr>
              <a:t>Kelas V-VI</a:t>
            </a:r>
            <a:r>
              <a:rPr sz="1700" spc="-8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84F7C"/>
                </a:solidFill>
                <a:latin typeface="Arial"/>
                <a:cs typeface="Arial"/>
              </a:rPr>
              <a:t>SD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22541" y="4067979"/>
            <a:ext cx="2653665" cy="1501987"/>
            <a:chOff x="1022540" y="3050984"/>
            <a:chExt cx="2653665" cy="1126490"/>
          </a:xfrm>
        </p:grpSpPr>
        <p:sp>
          <p:nvSpPr>
            <p:cNvPr id="16" name="object 16"/>
            <p:cNvSpPr/>
            <p:nvPr/>
          </p:nvSpPr>
          <p:spPr>
            <a:xfrm>
              <a:off x="1035557" y="3064002"/>
              <a:ext cx="2627630" cy="1100455"/>
            </a:xfrm>
            <a:custGeom>
              <a:avLst/>
              <a:gdLst/>
              <a:ahLst/>
              <a:cxnLst/>
              <a:rect l="l" t="t" r="r" b="b"/>
              <a:pathLst>
                <a:path w="2627629" h="1100454">
                  <a:moveTo>
                    <a:pt x="2077212" y="0"/>
                  </a:moveTo>
                  <a:lnTo>
                    <a:pt x="0" y="0"/>
                  </a:lnTo>
                  <a:lnTo>
                    <a:pt x="550163" y="550164"/>
                  </a:lnTo>
                  <a:lnTo>
                    <a:pt x="0" y="1100328"/>
                  </a:lnTo>
                  <a:lnTo>
                    <a:pt x="2077212" y="1100328"/>
                  </a:lnTo>
                  <a:lnTo>
                    <a:pt x="2627376" y="550164"/>
                  </a:lnTo>
                  <a:lnTo>
                    <a:pt x="2077212" y="0"/>
                  </a:lnTo>
                  <a:close/>
                </a:path>
              </a:pathLst>
            </a:custGeom>
            <a:solidFill>
              <a:srgbClr val="92C1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35557" y="3064002"/>
              <a:ext cx="2627630" cy="1100455"/>
            </a:xfrm>
            <a:custGeom>
              <a:avLst/>
              <a:gdLst/>
              <a:ahLst/>
              <a:cxnLst/>
              <a:rect l="l" t="t" r="r" b="b"/>
              <a:pathLst>
                <a:path w="2627629" h="1100454">
                  <a:moveTo>
                    <a:pt x="0" y="0"/>
                  </a:moveTo>
                  <a:lnTo>
                    <a:pt x="2077212" y="0"/>
                  </a:lnTo>
                  <a:lnTo>
                    <a:pt x="2627376" y="550164"/>
                  </a:lnTo>
                  <a:lnTo>
                    <a:pt x="2077212" y="1100328"/>
                  </a:lnTo>
                  <a:lnTo>
                    <a:pt x="0" y="1100328"/>
                  </a:lnTo>
                  <a:lnTo>
                    <a:pt x="550163" y="550164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755140" y="3997735"/>
            <a:ext cx="1233805" cy="112915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65"/>
              </a:spcBef>
            </a:pPr>
            <a:r>
              <a:rPr sz="1700" b="1" dirty="0">
                <a:solidFill>
                  <a:srgbClr val="284F7C"/>
                </a:solidFill>
                <a:latin typeface="Arial"/>
                <a:cs typeface="Arial"/>
              </a:rPr>
              <a:t>Fase</a:t>
            </a:r>
            <a:r>
              <a:rPr sz="1700" b="1" spc="-1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284F7C"/>
                </a:solidFill>
                <a:latin typeface="Arial"/>
                <a:cs typeface="Arial"/>
              </a:rPr>
              <a:t>D</a:t>
            </a:r>
            <a:endParaRPr sz="1700">
              <a:latin typeface="Arial"/>
              <a:cs typeface="Arial"/>
            </a:endParaRPr>
          </a:p>
          <a:p>
            <a:pPr marL="12700" marR="5080" indent="-1270" algn="ctr">
              <a:lnSpc>
                <a:spcPts val="1939"/>
              </a:lnSpc>
              <a:spcBef>
                <a:spcPts val="630"/>
              </a:spcBef>
            </a:pPr>
            <a:r>
              <a:rPr sz="1800" spc="-10" dirty="0">
                <a:solidFill>
                  <a:srgbClr val="284F7C"/>
                </a:solidFill>
                <a:latin typeface="Arial"/>
                <a:cs typeface="Arial"/>
              </a:rPr>
              <a:t>Umumnya  </a:t>
            </a:r>
            <a:r>
              <a:rPr sz="1800" spc="-5" dirty="0">
                <a:solidFill>
                  <a:srgbClr val="284F7C"/>
                </a:solidFill>
                <a:latin typeface="Arial"/>
                <a:cs typeface="Arial"/>
              </a:rPr>
              <a:t>Kelas</a:t>
            </a:r>
            <a:r>
              <a:rPr sz="1800" spc="-75" dirty="0">
                <a:solidFill>
                  <a:srgbClr val="284F7C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84F7C"/>
                </a:solidFill>
                <a:latin typeface="Arial"/>
                <a:cs typeface="Arial"/>
              </a:rPr>
              <a:t>VII-IX  SMP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393885" y="4118779"/>
            <a:ext cx="2583815" cy="1400387"/>
            <a:chOff x="3393884" y="3089084"/>
            <a:chExt cx="2583815" cy="1050290"/>
          </a:xfrm>
        </p:grpSpPr>
        <p:sp>
          <p:nvSpPr>
            <p:cNvPr id="20" name="object 20"/>
            <p:cNvSpPr/>
            <p:nvPr/>
          </p:nvSpPr>
          <p:spPr>
            <a:xfrm>
              <a:off x="3406901" y="3102102"/>
              <a:ext cx="2557780" cy="1024255"/>
            </a:xfrm>
            <a:custGeom>
              <a:avLst/>
              <a:gdLst/>
              <a:ahLst/>
              <a:cxnLst/>
              <a:rect l="l" t="t" r="r" b="b"/>
              <a:pathLst>
                <a:path w="2557779" h="1024254">
                  <a:moveTo>
                    <a:pt x="2045208" y="0"/>
                  </a:moveTo>
                  <a:lnTo>
                    <a:pt x="0" y="0"/>
                  </a:lnTo>
                  <a:lnTo>
                    <a:pt x="512063" y="512064"/>
                  </a:lnTo>
                  <a:lnTo>
                    <a:pt x="0" y="1024128"/>
                  </a:lnTo>
                  <a:lnTo>
                    <a:pt x="2045208" y="1024128"/>
                  </a:lnTo>
                  <a:lnTo>
                    <a:pt x="2557272" y="512064"/>
                  </a:lnTo>
                  <a:lnTo>
                    <a:pt x="2045208" y="0"/>
                  </a:lnTo>
                  <a:close/>
                </a:path>
              </a:pathLst>
            </a:custGeom>
            <a:solidFill>
              <a:srgbClr val="202C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406901" y="3102102"/>
              <a:ext cx="2557780" cy="1024255"/>
            </a:xfrm>
            <a:custGeom>
              <a:avLst/>
              <a:gdLst/>
              <a:ahLst/>
              <a:cxnLst/>
              <a:rect l="l" t="t" r="r" b="b"/>
              <a:pathLst>
                <a:path w="2557779" h="1024254">
                  <a:moveTo>
                    <a:pt x="0" y="0"/>
                  </a:moveTo>
                  <a:lnTo>
                    <a:pt x="2045208" y="0"/>
                  </a:lnTo>
                  <a:lnTo>
                    <a:pt x="2557272" y="512064"/>
                  </a:lnTo>
                  <a:lnTo>
                    <a:pt x="2045208" y="1024128"/>
                  </a:lnTo>
                  <a:lnTo>
                    <a:pt x="0" y="1024128"/>
                  </a:lnTo>
                  <a:lnTo>
                    <a:pt x="512063" y="512064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096003" y="4203903"/>
            <a:ext cx="1220470" cy="82394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Fase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  <a:p>
            <a:pPr marL="12700" marR="5080" indent="635" algn="ctr">
              <a:lnSpc>
                <a:spcPts val="1730"/>
              </a:lnSpc>
              <a:spcBef>
                <a:spcPts val="625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Umumnya 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Kelas X</a:t>
            </a:r>
            <a:r>
              <a:rPr sz="16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SMA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695189" y="4118864"/>
            <a:ext cx="2585085" cy="1400387"/>
            <a:chOff x="5695188" y="3089148"/>
            <a:chExt cx="2585085" cy="1050290"/>
          </a:xfrm>
        </p:grpSpPr>
        <p:sp>
          <p:nvSpPr>
            <p:cNvPr id="24" name="object 24"/>
            <p:cNvSpPr/>
            <p:nvPr/>
          </p:nvSpPr>
          <p:spPr>
            <a:xfrm>
              <a:off x="5708142" y="3102102"/>
              <a:ext cx="2559050" cy="1024255"/>
            </a:xfrm>
            <a:custGeom>
              <a:avLst/>
              <a:gdLst/>
              <a:ahLst/>
              <a:cxnLst/>
              <a:rect l="l" t="t" r="r" b="b"/>
              <a:pathLst>
                <a:path w="2559050" h="1024254">
                  <a:moveTo>
                    <a:pt x="2046732" y="0"/>
                  </a:moveTo>
                  <a:lnTo>
                    <a:pt x="0" y="0"/>
                  </a:lnTo>
                  <a:lnTo>
                    <a:pt x="512063" y="512064"/>
                  </a:lnTo>
                  <a:lnTo>
                    <a:pt x="0" y="1024128"/>
                  </a:lnTo>
                  <a:lnTo>
                    <a:pt x="2046732" y="1024128"/>
                  </a:lnTo>
                  <a:lnTo>
                    <a:pt x="2558796" y="512064"/>
                  </a:lnTo>
                  <a:lnTo>
                    <a:pt x="2046732" y="0"/>
                  </a:lnTo>
                  <a:close/>
                </a:path>
              </a:pathLst>
            </a:custGeom>
            <a:solidFill>
              <a:srgbClr val="202C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08142" y="3102102"/>
              <a:ext cx="2559050" cy="1024255"/>
            </a:xfrm>
            <a:custGeom>
              <a:avLst/>
              <a:gdLst/>
              <a:ahLst/>
              <a:cxnLst/>
              <a:rect l="l" t="t" r="r" b="b"/>
              <a:pathLst>
                <a:path w="2559050" h="1024254">
                  <a:moveTo>
                    <a:pt x="0" y="0"/>
                  </a:moveTo>
                  <a:lnTo>
                    <a:pt x="2046732" y="0"/>
                  </a:lnTo>
                  <a:lnTo>
                    <a:pt x="2558796" y="512064"/>
                  </a:lnTo>
                  <a:lnTo>
                    <a:pt x="2046732" y="1024128"/>
                  </a:lnTo>
                  <a:lnTo>
                    <a:pt x="0" y="1024128"/>
                  </a:lnTo>
                  <a:lnTo>
                    <a:pt x="512063" y="512064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6461253" y="4057599"/>
            <a:ext cx="1096645" cy="105272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Fase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endParaRPr sz="1600">
              <a:latin typeface="Arial"/>
              <a:cs typeface="Arial"/>
            </a:endParaRPr>
          </a:p>
          <a:p>
            <a:pPr marL="12700" marR="5080" indent="-635" algn="ctr">
              <a:lnSpc>
                <a:spcPct val="90100"/>
              </a:lnSpc>
              <a:spcBef>
                <a:spcPts val="600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Umumnya 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Kelas</a:t>
            </a:r>
            <a:r>
              <a:rPr sz="16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XI-XII  SMA</a:t>
            </a:r>
            <a:endParaRPr sz="1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38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550" y="706672"/>
            <a:ext cx="6963409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0" dirty="0">
                <a:solidFill>
                  <a:srgbClr val="284F7C"/>
                </a:solidFill>
              </a:rPr>
              <a:t>Sistematika </a:t>
            </a:r>
            <a:r>
              <a:rPr sz="2700" spc="-40" dirty="0">
                <a:solidFill>
                  <a:srgbClr val="284F7C"/>
                </a:solidFill>
              </a:rPr>
              <a:t>Dokumen </a:t>
            </a:r>
            <a:r>
              <a:rPr sz="2700" spc="-20" dirty="0">
                <a:solidFill>
                  <a:srgbClr val="284F7C"/>
                </a:solidFill>
              </a:rPr>
              <a:t>Capaian</a:t>
            </a:r>
            <a:r>
              <a:rPr sz="2700" spc="-409" dirty="0">
                <a:solidFill>
                  <a:srgbClr val="284F7C"/>
                </a:solidFill>
              </a:rPr>
              <a:t> </a:t>
            </a:r>
            <a:r>
              <a:rPr sz="2700" spc="-60" dirty="0">
                <a:solidFill>
                  <a:srgbClr val="284F7C"/>
                </a:solidFill>
              </a:rPr>
              <a:t>Pembelajaran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390550" y="1670474"/>
            <a:ext cx="5499100" cy="1682512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8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70" dirty="0">
                <a:latin typeface="Arial"/>
                <a:cs typeface="Arial"/>
              </a:rPr>
              <a:t>Rasional Mata</a:t>
            </a:r>
            <a:r>
              <a:rPr sz="1800" spc="-210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Pelajaran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40" dirty="0">
                <a:latin typeface="Arial"/>
                <a:cs typeface="Arial"/>
              </a:rPr>
              <a:t>Tujuan </a:t>
            </a:r>
            <a:r>
              <a:rPr sz="1800" spc="-70" dirty="0">
                <a:latin typeface="Arial"/>
                <a:cs typeface="Arial"/>
              </a:rPr>
              <a:t>Mata</a:t>
            </a:r>
            <a:r>
              <a:rPr sz="1800" spc="-254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Pelajaran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20" dirty="0">
                <a:latin typeface="Arial"/>
                <a:cs typeface="Arial"/>
              </a:rPr>
              <a:t>Karakteristik </a:t>
            </a:r>
            <a:r>
              <a:rPr sz="1800" spc="-70" dirty="0">
                <a:latin typeface="Arial"/>
                <a:cs typeface="Arial"/>
              </a:rPr>
              <a:t>Mata</a:t>
            </a:r>
            <a:r>
              <a:rPr sz="1800" spc="-285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Pelajaran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75" dirty="0">
                <a:latin typeface="Arial"/>
                <a:cs typeface="Arial"/>
              </a:rPr>
              <a:t>Capaian</a:t>
            </a:r>
            <a:r>
              <a:rPr sz="1800" spc="-16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Pembelajaran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15" dirty="0">
                <a:latin typeface="Arial"/>
                <a:cs typeface="Arial"/>
              </a:rPr>
              <a:t>tiap</a:t>
            </a:r>
            <a:r>
              <a:rPr sz="1800" spc="-155" dirty="0">
                <a:latin typeface="Arial"/>
                <a:cs typeface="Arial"/>
              </a:rPr>
              <a:t> </a:t>
            </a:r>
            <a:r>
              <a:rPr sz="1800" spc="-140" dirty="0">
                <a:latin typeface="Arial"/>
                <a:cs typeface="Arial"/>
              </a:rPr>
              <a:t>Fase</a:t>
            </a:r>
            <a:r>
              <a:rPr sz="1800" spc="-155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termasuk</a:t>
            </a:r>
            <a:r>
              <a:rPr sz="1800" spc="-170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elemennya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867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764704"/>
            <a:ext cx="3600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800" dirty="0" err="1" smtClean="0"/>
              <a:t>Tujuan</a:t>
            </a:r>
            <a:r>
              <a:rPr lang="en-ID" sz="2800" dirty="0" smtClean="0"/>
              <a:t>:</a:t>
            </a:r>
            <a:br>
              <a:rPr lang="en-ID" sz="2800" dirty="0" smtClean="0"/>
            </a:br>
            <a:endParaRPr lang="en-ID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ID" sz="2800" dirty="0" err="1" smtClean="0"/>
              <a:t>Menginformasikan</a:t>
            </a:r>
            <a:r>
              <a:rPr lang="en-ID" sz="2800" dirty="0" smtClean="0"/>
              <a:t> </a:t>
            </a:r>
            <a:r>
              <a:rPr lang="en-ID" sz="2800" dirty="0" err="1" smtClean="0"/>
              <a:t>kurikulum</a:t>
            </a:r>
            <a:r>
              <a:rPr lang="en-ID" sz="2800" dirty="0" smtClean="0"/>
              <a:t> </a:t>
            </a:r>
            <a:r>
              <a:rPr lang="en-ID" sz="2800" dirty="0" err="1" smtClean="0"/>
              <a:t>merdeka</a:t>
            </a:r>
            <a:endParaRPr lang="en-ID" sz="2800" dirty="0" smtClean="0"/>
          </a:p>
          <a:p>
            <a:pPr marL="514350" indent="-514350">
              <a:buFont typeface="+mj-lt"/>
              <a:buAutoNum type="arabicPeriod"/>
            </a:pPr>
            <a:endParaRPr lang="en-ID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ID" sz="2800" dirty="0" err="1" smtClean="0"/>
              <a:t>Menganalisis</a:t>
            </a:r>
            <a:r>
              <a:rPr lang="en-ID" sz="2800" dirty="0" smtClean="0"/>
              <a:t> </a:t>
            </a:r>
            <a:r>
              <a:rPr lang="en-ID" sz="2800" dirty="0" err="1" smtClean="0"/>
              <a:t>Struktur</a:t>
            </a:r>
            <a:r>
              <a:rPr lang="en-ID" sz="2800" dirty="0" smtClean="0"/>
              <a:t> </a:t>
            </a:r>
            <a:r>
              <a:rPr lang="en-ID" sz="2800" dirty="0" err="1" smtClean="0"/>
              <a:t>Kurikulum</a:t>
            </a:r>
            <a:r>
              <a:rPr lang="en-ID" sz="2800" dirty="0" smtClean="0"/>
              <a:t>, </a:t>
            </a:r>
            <a:r>
              <a:rPr lang="en-ID" sz="2800" dirty="0" err="1" smtClean="0"/>
              <a:t>Capaian</a:t>
            </a:r>
            <a:r>
              <a:rPr lang="en-ID" sz="2800" dirty="0" smtClean="0"/>
              <a:t> </a:t>
            </a:r>
            <a:r>
              <a:rPr lang="en-ID" sz="2800" dirty="0" err="1" smtClean="0"/>
              <a:t>Pembelajaran</a:t>
            </a:r>
            <a:r>
              <a:rPr lang="en-ID" sz="2800" dirty="0" smtClean="0"/>
              <a:t>, </a:t>
            </a:r>
            <a:r>
              <a:rPr lang="en-ID" sz="2800" dirty="0" err="1" smtClean="0"/>
              <a:t>Pembelajaran</a:t>
            </a:r>
            <a:r>
              <a:rPr lang="en-ID" sz="2800" dirty="0" smtClean="0"/>
              <a:t> </a:t>
            </a:r>
            <a:r>
              <a:rPr lang="en-ID" sz="2800" dirty="0" err="1" smtClean="0"/>
              <a:t>Paradigma</a:t>
            </a:r>
            <a:r>
              <a:rPr lang="en-ID" sz="2800" dirty="0" smtClean="0"/>
              <a:t> </a:t>
            </a:r>
            <a:r>
              <a:rPr lang="en-ID" sz="2800" dirty="0" err="1" smtClean="0"/>
              <a:t>Baru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948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550" y="706672"/>
            <a:ext cx="376682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5" dirty="0">
                <a:solidFill>
                  <a:srgbClr val="284F7C"/>
                </a:solidFill>
              </a:rPr>
              <a:t>Rasional </a:t>
            </a:r>
            <a:r>
              <a:rPr sz="2700" spc="45" dirty="0">
                <a:solidFill>
                  <a:srgbClr val="284F7C"/>
                </a:solidFill>
              </a:rPr>
              <a:t>Mata</a:t>
            </a:r>
            <a:r>
              <a:rPr sz="2700" spc="-315" dirty="0">
                <a:solidFill>
                  <a:srgbClr val="284F7C"/>
                </a:solidFill>
              </a:rPr>
              <a:t> </a:t>
            </a:r>
            <a:r>
              <a:rPr sz="2700" spc="-65" dirty="0">
                <a:solidFill>
                  <a:srgbClr val="284F7C"/>
                </a:solidFill>
              </a:rPr>
              <a:t>Pelajaran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504850" y="1670474"/>
            <a:ext cx="7672070" cy="2926442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800" spc="-55" dirty="0">
                <a:latin typeface="Arial"/>
                <a:cs typeface="Arial"/>
              </a:rPr>
              <a:t>Pokok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Pikiran:</a:t>
            </a:r>
            <a:endParaRPr sz="1800">
              <a:latin typeface="Arial"/>
              <a:cs typeface="Arial"/>
            </a:endParaRPr>
          </a:p>
          <a:p>
            <a:pPr marL="354965" marR="51435" indent="-342900">
              <a:lnSpc>
                <a:spcPct val="150000"/>
              </a:lnSpc>
              <a:buChar char="●"/>
              <a:tabLst>
                <a:tab pos="354965" algn="l"/>
                <a:tab pos="355600" algn="l"/>
              </a:tabLst>
            </a:pPr>
            <a:r>
              <a:rPr sz="1800" spc="-45" dirty="0">
                <a:latin typeface="Arial"/>
                <a:cs typeface="Arial"/>
              </a:rPr>
              <a:t>Pengertian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mata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pelajaran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85" dirty="0">
                <a:latin typeface="Arial"/>
                <a:cs typeface="Arial"/>
              </a:rPr>
              <a:t>secara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umum</a:t>
            </a:r>
            <a:r>
              <a:rPr sz="1800" spc="-165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(kesepakatan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mata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pelajaran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pada  </a:t>
            </a:r>
            <a:r>
              <a:rPr sz="1800" spc="-35" dirty="0">
                <a:latin typeface="Arial"/>
                <a:cs typeface="Arial"/>
              </a:rPr>
              <a:t>umumnya </a:t>
            </a:r>
            <a:r>
              <a:rPr sz="1800" spc="-85" dirty="0">
                <a:latin typeface="Arial"/>
                <a:cs typeface="Arial"/>
              </a:rPr>
              <a:t>secara</a:t>
            </a:r>
            <a:r>
              <a:rPr sz="1800" spc="-254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global)</a:t>
            </a:r>
            <a:endParaRPr sz="1800">
              <a:latin typeface="Arial"/>
              <a:cs typeface="Arial"/>
            </a:endParaRPr>
          </a:p>
          <a:p>
            <a:pPr marL="354965" marR="5080" indent="-342900">
              <a:lnSpc>
                <a:spcPct val="150000"/>
              </a:lnSpc>
              <a:buChar char="●"/>
              <a:tabLst>
                <a:tab pos="354965" algn="l"/>
                <a:tab pos="355600" algn="l"/>
              </a:tabLst>
            </a:pPr>
            <a:r>
              <a:rPr sz="1800" spc="-45" dirty="0">
                <a:latin typeface="Arial"/>
                <a:cs typeface="Arial"/>
              </a:rPr>
              <a:t>Pengertian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mata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pelajaran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85" dirty="0">
                <a:latin typeface="Arial"/>
                <a:cs typeface="Arial"/>
              </a:rPr>
              <a:t>secara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khusus</a:t>
            </a:r>
            <a:r>
              <a:rPr sz="1800" spc="-150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(Kedudukan</a:t>
            </a:r>
            <a:r>
              <a:rPr sz="1800" spc="-16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mata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pelajaran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dalam  </a:t>
            </a:r>
            <a:r>
              <a:rPr sz="1800" dirty="0">
                <a:latin typeface="Arial"/>
                <a:cs typeface="Arial"/>
              </a:rPr>
              <a:t>kurikulum</a:t>
            </a:r>
            <a:r>
              <a:rPr sz="1800" spc="-1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ini)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Char char="●"/>
              <a:tabLst>
                <a:tab pos="354965" algn="l"/>
                <a:tab pos="355600" algn="l"/>
              </a:tabLst>
            </a:pPr>
            <a:r>
              <a:rPr sz="1800" spc="-55" dirty="0">
                <a:latin typeface="Arial"/>
                <a:cs typeface="Arial"/>
              </a:rPr>
              <a:t>Pendekatan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pembelajaran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85"/>
              </a:spcBef>
              <a:buChar char="●"/>
              <a:tabLst>
                <a:tab pos="354965" algn="l"/>
                <a:tab pos="355600" algn="l"/>
              </a:tabLst>
            </a:pPr>
            <a:r>
              <a:rPr sz="1800" spc="-75" dirty="0">
                <a:latin typeface="Arial"/>
                <a:cs typeface="Arial"/>
              </a:rPr>
              <a:t>Peran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mata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pelajaran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dalam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pembentukan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Profil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Pelajar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Pancasila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027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4596" y="439419"/>
            <a:ext cx="3591877" cy="609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99359" y="591339"/>
            <a:ext cx="2320411" cy="21059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0180" y="35900"/>
            <a:ext cx="60007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C</a:t>
            </a:r>
            <a:r>
              <a:rPr sz="1400" dirty="0">
                <a:latin typeface="Arial"/>
                <a:cs typeface="Arial"/>
              </a:rPr>
              <a:t>ontoh</a:t>
            </a:r>
            <a:endParaRPr sz="1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89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551" y="706672"/>
            <a:ext cx="3497579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85" dirty="0">
                <a:solidFill>
                  <a:srgbClr val="284F7C"/>
                </a:solidFill>
              </a:rPr>
              <a:t>Tujuan </a:t>
            </a:r>
            <a:r>
              <a:rPr sz="2700" spc="45" dirty="0">
                <a:solidFill>
                  <a:srgbClr val="284F7C"/>
                </a:solidFill>
              </a:rPr>
              <a:t>Mata</a:t>
            </a:r>
            <a:r>
              <a:rPr sz="2700" spc="-240" dirty="0">
                <a:solidFill>
                  <a:srgbClr val="284F7C"/>
                </a:solidFill>
              </a:rPr>
              <a:t> </a:t>
            </a:r>
            <a:r>
              <a:rPr sz="2700" spc="-65" dirty="0">
                <a:solidFill>
                  <a:srgbClr val="284F7C"/>
                </a:solidFill>
              </a:rPr>
              <a:t>Pelajaran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504850" y="1670473"/>
            <a:ext cx="8149590" cy="12618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117475" indent="-342900">
              <a:lnSpc>
                <a:spcPct val="150000"/>
              </a:lnSpc>
              <a:spcBef>
                <a:spcPts val="100"/>
              </a:spcBef>
              <a:buChar char="●"/>
              <a:tabLst>
                <a:tab pos="354965" algn="l"/>
                <a:tab pos="355600" algn="l"/>
              </a:tabLst>
            </a:pPr>
            <a:r>
              <a:rPr sz="1800" spc="-60" dirty="0">
                <a:latin typeface="Arial"/>
                <a:cs typeface="Arial"/>
              </a:rPr>
              <a:t>Kemampuan</a:t>
            </a:r>
            <a:r>
              <a:rPr sz="1800" spc="-15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atau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kompetensi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apa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yang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perlu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dicapai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siswa</a:t>
            </a:r>
            <a:r>
              <a:rPr sz="1800" spc="-15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setelah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mempelajari  mata </a:t>
            </a:r>
            <a:r>
              <a:rPr sz="1800" spc="-35" dirty="0">
                <a:latin typeface="Arial"/>
                <a:cs typeface="Arial"/>
              </a:rPr>
              <a:t>pelajaran</a:t>
            </a:r>
            <a:r>
              <a:rPr sz="1800" spc="-229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tersebut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Char char="●"/>
              <a:tabLst>
                <a:tab pos="354965" algn="l"/>
                <a:tab pos="355600" algn="l"/>
              </a:tabLst>
            </a:pPr>
            <a:r>
              <a:rPr sz="1800" spc="-15" dirty="0">
                <a:latin typeface="Arial"/>
                <a:cs typeface="Arial"/>
              </a:rPr>
              <a:t>Ditulis</a:t>
            </a:r>
            <a:r>
              <a:rPr sz="1800" spc="-16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dalam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bentuk</a:t>
            </a:r>
            <a:r>
              <a:rPr sz="1800" spc="-1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poin-poin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mencakup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aspek/strand/domain/komponen/pilar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846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1360" y="615555"/>
            <a:ext cx="5594983" cy="5806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8279" y="154195"/>
            <a:ext cx="60071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C</a:t>
            </a:r>
            <a:r>
              <a:rPr sz="1400" dirty="0">
                <a:latin typeface="Arial"/>
                <a:cs typeface="Arial"/>
              </a:rPr>
              <a:t>ontoh</a:t>
            </a:r>
            <a:endParaRPr sz="1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82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551" y="706672"/>
            <a:ext cx="441007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60" dirty="0">
                <a:solidFill>
                  <a:srgbClr val="284F7C"/>
                </a:solidFill>
              </a:rPr>
              <a:t>Karakteristik </a:t>
            </a:r>
            <a:r>
              <a:rPr sz="2700" spc="45" dirty="0">
                <a:solidFill>
                  <a:srgbClr val="284F7C"/>
                </a:solidFill>
              </a:rPr>
              <a:t>Mata</a:t>
            </a:r>
            <a:r>
              <a:rPr sz="2700" spc="-254" dirty="0">
                <a:solidFill>
                  <a:srgbClr val="284F7C"/>
                </a:solidFill>
              </a:rPr>
              <a:t> </a:t>
            </a:r>
            <a:r>
              <a:rPr sz="2700" spc="-65" dirty="0">
                <a:solidFill>
                  <a:srgbClr val="284F7C"/>
                </a:solidFill>
              </a:rPr>
              <a:t>Pelajaran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474370" y="1670473"/>
            <a:ext cx="6601459" cy="1264449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43180">
              <a:lnSpc>
                <a:spcPct val="100000"/>
              </a:lnSpc>
              <a:spcBef>
                <a:spcPts val="1180"/>
              </a:spcBef>
            </a:pPr>
            <a:r>
              <a:rPr sz="1800" spc="-110" dirty="0">
                <a:latin typeface="Arial"/>
                <a:cs typeface="Arial"/>
              </a:rPr>
              <a:t>Apa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75" dirty="0">
                <a:latin typeface="Arial"/>
                <a:cs typeface="Arial"/>
              </a:rPr>
              <a:t>saja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yang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perlu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dicantumkan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pada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karakteristik</a:t>
            </a:r>
            <a:r>
              <a:rPr sz="1800" spc="-15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mata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pelajaran?</a:t>
            </a:r>
            <a:endParaRPr sz="18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080"/>
              </a:spcBef>
              <a:buSzPct val="88888"/>
              <a:buChar char="•"/>
              <a:tabLst>
                <a:tab pos="299085" algn="l"/>
                <a:tab pos="299720" algn="l"/>
              </a:tabLst>
            </a:pPr>
            <a:r>
              <a:rPr sz="1800" spc="-35" dirty="0">
                <a:latin typeface="Arial"/>
                <a:cs typeface="Arial"/>
              </a:rPr>
              <a:t>Lingkup</a:t>
            </a:r>
            <a:r>
              <a:rPr sz="1800" spc="-1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materi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yang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ada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di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mata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pelajaran</a:t>
            </a:r>
            <a:endParaRPr sz="18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1080"/>
              </a:spcBef>
              <a:buSzPct val="88888"/>
              <a:buChar char="•"/>
              <a:tabLst>
                <a:tab pos="299085" algn="l"/>
                <a:tab pos="299720" algn="l"/>
              </a:tabLst>
            </a:pPr>
            <a:r>
              <a:rPr sz="1800" spc="-65" dirty="0">
                <a:latin typeface="Arial"/>
                <a:cs typeface="Arial"/>
              </a:rPr>
              <a:t>Elemen-elemen </a:t>
            </a:r>
            <a:r>
              <a:rPr sz="1800" spc="-25" dirty="0">
                <a:latin typeface="Arial"/>
                <a:cs typeface="Arial"/>
              </a:rPr>
              <a:t>mata </a:t>
            </a:r>
            <a:r>
              <a:rPr sz="1800" spc="-35" dirty="0">
                <a:latin typeface="Arial"/>
                <a:cs typeface="Arial"/>
              </a:rPr>
              <a:t>pelajaran </a:t>
            </a:r>
            <a:r>
              <a:rPr sz="1800" spc="-45" dirty="0">
                <a:latin typeface="Arial"/>
                <a:cs typeface="Arial"/>
              </a:rPr>
              <a:t>serta</a:t>
            </a:r>
            <a:r>
              <a:rPr sz="1800" spc="-390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deskripsinya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843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4552" y="74418"/>
            <a:ext cx="3415345" cy="64857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3040" y="35900"/>
            <a:ext cx="60007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C</a:t>
            </a:r>
            <a:r>
              <a:rPr sz="1400" dirty="0">
                <a:latin typeface="Arial"/>
                <a:cs typeface="Arial"/>
              </a:rPr>
              <a:t>ontoh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55713" y="46437"/>
            <a:ext cx="2638528" cy="65362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55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550" y="706672"/>
            <a:ext cx="498094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20" dirty="0">
                <a:solidFill>
                  <a:srgbClr val="284F7C"/>
                </a:solidFill>
              </a:rPr>
              <a:t>Capaian </a:t>
            </a:r>
            <a:r>
              <a:rPr sz="2700" spc="-60" dirty="0">
                <a:solidFill>
                  <a:srgbClr val="284F7C"/>
                </a:solidFill>
              </a:rPr>
              <a:t>Pembelajaran </a:t>
            </a:r>
            <a:r>
              <a:rPr sz="2700" spc="-80" dirty="0">
                <a:solidFill>
                  <a:srgbClr val="284F7C"/>
                </a:solidFill>
              </a:rPr>
              <a:t>tiap</a:t>
            </a:r>
            <a:r>
              <a:rPr sz="2700" spc="-350" dirty="0">
                <a:solidFill>
                  <a:srgbClr val="284F7C"/>
                </a:solidFill>
              </a:rPr>
              <a:t> </a:t>
            </a:r>
            <a:r>
              <a:rPr sz="2700" spc="5" dirty="0">
                <a:solidFill>
                  <a:srgbClr val="284F7C"/>
                </a:solidFill>
              </a:rPr>
              <a:t>Fase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390551" y="1699537"/>
            <a:ext cx="8364855" cy="2195473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527685" indent="-515620" algn="just">
              <a:lnSpc>
                <a:spcPct val="100000"/>
              </a:lnSpc>
              <a:spcBef>
                <a:spcPts val="280"/>
              </a:spcBef>
              <a:buSzPct val="108333"/>
              <a:buAutoNum type="arabicPeriod"/>
              <a:tabLst>
                <a:tab pos="528320" algn="l"/>
              </a:tabLst>
            </a:pPr>
            <a:r>
              <a:rPr sz="1800" spc="-75" dirty="0">
                <a:latin typeface="Arial"/>
                <a:cs typeface="Arial"/>
              </a:rPr>
              <a:t>Capaian </a:t>
            </a:r>
            <a:r>
              <a:rPr sz="1800" spc="-35" dirty="0">
                <a:latin typeface="Arial"/>
                <a:cs typeface="Arial"/>
              </a:rPr>
              <a:t>pembelajaran </a:t>
            </a:r>
            <a:r>
              <a:rPr sz="1800" spc="-40" dirty="0">
                <a:latin typeface="Arial"/>
                <a:cs typeface="Arial"/>
              </a:rPr>
              <a:t>merupakan </a:t>
            </a:r>
            <a:r>
              <a:rPr sz="1800" spc="-30" dirty="0">
                <a:latin typeface="Arial"/>
                <a:cs typeface="Arial"/>
              </a:rPr>
              <a:t>kompetensi </a:t>
            </a:r>
            <a:r>
              <a:rPr sz="1800" spc="-65" dirty="0">
                <a:latin typeface="Arial"/>
                <a:cs typeface="Arial"/>
              </a:rPr>
              <a:t>yang </a:t>
            </a:r>
            <a:r>
              <a:rPr sz="1800" spc="-30" dirty="0">
                <a:latin typeface="Arial"/>
                <a:cs typeface="Arial"/>
              </a:rPr>
              <a:t>dicapai oleh pelajar</a:t>
            </a:r>
            <a:r>
              <a:rPr sz="1800" spc="31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pada</a:t>
            </a:r>
            <a:endParaRPr sz="1800">
              <a:latin typeface="Arial"/>
              <a:cs typeface="Arial"/>
            </a:endParaRPr>
          </a:p>
          <a:p>
            <a:pPr marL="527685" algn="just">
              <a:lnSpc>
                <a:spcPct val="100000"/>
              </a:lnSpc>
              <a:spcBef>
                <a:spcPts val="295"/>
              </a:spcBef>
            </a:pPr>
            <a:r>
              <a:rPr sz="1800" spc="-15" dirty="0">
                <a:latin typeface="Arial"/>
                <a:cs typeface="Arial"/>
              </a:rPr>
              <a:t>akhir</a:t>
            </a:r>
            <a:r>
              <a:rPr sz="1800" spc="-155" dirty="0">
                <a:latin typeface="Arial"/>
                <a:cs typeface="Arial"/>
              </a:rPr>
              <a:t> </a:t>
            </a:r>
            <a:r>
              <a:rPr sz="1800" spc="-80" dirty="0">
                <a:latin typeface="Arial"/>
                <a:cs typeface="Arial"/>
              </a:rPr>
              <a:t>fase</a:t>
            </a:r>
            <a:r>
              <a:rPr sz="1800" spc="-155" dirty="0">
                <a:latin typeface="Arial"/>
                <a:cs typeface="Arial"/>
              </a:rPr>
              <a:t> </a:t>
            </a:r>
            <a:r>
              <a:rPr sz="1800" spc="-75" dirty="0">
                <a:latin typeface="Arial"/>
                <a:cs typeface="Arial"/>
              </a:rPr>
              <a:t>sebagai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hasil</a:t>
            </a:r>
            <a:r>
              <a:rPr sz="1800" spc="-1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dari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pembelajaran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yang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telah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diterima</a:t>
            </a:r>
            <a:endParaRPr sz="1800">
              <a:latin typeface="Arial"/>
              <a:cs typeface="Arial"/>
            </a:endParaRPr>
          </a:p>
          <a:p>
            <a:pPr marL="527685" marR="5080" indent="-515620" algn="just">
              <a:lnSpc>
                <a:spcPts val="2490"/>
              </a:lnSpc>
              <a:spcBef>
                <a:spcPts val="130"/>
              </a:spcBef>
              <a:buSzPct val="108333"/>
              <a:buAutoNum type="arabicPeriod" startAt="2"/>
              <a:tabLst>
                <a:tab pos="528320" algn="l"/>
              </a:tabLst>
            </a:pPr>
            <a:r>
              <a:rPr sz="1800" spc="-75" dirty="0">
                <a:latin typeface="Arial"/>
                <a:cs typeface="Arial"/>
              </a:rPr>
              <a:t>Capaian </a:t>
            </a:r>
            <a:r>
              <a:rPr sz="1800" spc="-40" dirty="0">
                <a:latin typeface="Arial"/>
                <a:cs typeface="Arial"/>
              </a:rPr>
              <a:t>pembelajaran </a:t>
            </a:r>
            <a:r>
              <a:rPr sz="1800" spc="-50" dirty="0">
                <a:latin typeface="Arial"/>
                <a:cs typeface="Arial"/>
              </a:rPr>
              <a:t>menggambarkan </a:t>
            </a:r>
            <a:r>
              <a:rPr sz="1800" spc="-20" dirty="0">
                <a:latin typeface="Arial"/>
                <a:cs typeface="Arial"/>
              </a:rPr>
              <a:t>kualitas </a:t>
            </a:r>
            <a:r>
              <a:rPr sz="1800" spc="-35" dirty="0">
                <a:latin typeface="Arial"/>
                <a:cs typeface="Arial"/>
              </a:rPr>
              <a:t>hasil pembelajaran </a:t>
            </a:r>
            <a:r>
              <a:rPr sz="1800" spc="-5" dirty="0">
                <a:latin typeface="Arial"/>
                <a:cs typeface="Arial"/>
              </a:rPr>
              <a:t>(tingkat  </a:t>
            </a:r>
            <a:r>
              <a:rPr sz="1800" spc="-45" dirty="0">
                <a:latin typeface="Arial"/>
                <a:cs typeface="Arial"/>
              </a:rPr>
              <a:t>pengetahuan, kedalaman </a:t>
            </a:r>
            <a:r>
              <a:rPr sz="1800" spc="-50" dirty="0">
                <a:latin typeface="Arial"/>
                <a:cs typeface="Arial"/>
              </a:rPr>
              <a:t>pemahaman, </a:t>
            </a:r>
            <a:r>
              <a:rPr sz="1800" spc="-40" dirty="0">
                <a:latin typeface="Arial"/>
                <a:cs typeface="Arial"/>
              </a:rPr>
              <a:t>dan </a:t>
            </a:r>
            <a:r>
              <a:rPr sz="1800" spc="-35" dirty="0">
                <a:latin typeface="Arial"/>
                <a:cs typeface="Arial"/>
              </a:rPr>
              <a:t>kompleksitas </a:t>
            </a:r>
            <a:r>
              <a:rPr sz="1800" spc="-25" dirty="0">
                <a:latin typeface="Arial"/>
                <a:cs typeface="Arial"/>
              </a:rPr>
              <a:t>keterampilan) </a:t>
            </a:r>
            <a:r>
              <a:rPr sz="1800" spc="-65" dirty="0">
                <a:latin typeface="Arial"/>
                <a:cs typeface="Arial"/>
              </a:rPr>
              <a:t>yang  </a:t>
            </a:r>
            <a:r>
              <a:rPr sz="1800" spc="-30" dirty="0">
                <a:latin typeface="Arial"/>
                <a:cs typeface="Arial"/>
              </a:rPr>
              <a:t>diharapkan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55" dirty="0">
                <a:latin typeface="Arial"/>
                <a:cs typeface="Arial"/>
              </a:rPr>
              <a:t>akan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dicapai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oleh</a:t>
            </a:r>
            <a:r>
              <a:rPr sz="1800" spc="-14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pelajar.</a:t>
            </a:r>
            <a:endParaRPr sz="1800">
              <a:latin typeface="Arial"/>
              <a:cs typeface="Arial"/>
            </a:endParaRPr>
          </a:p>
          <a:p>
            <a:pPr marL="527685" indent="-515620" algn="just">
              <a:lnSpc>
                <a:spcPct val="100000"/>
              </a:lnSpc>
              <a:spcBef>
                <a:spcPts val="30"/>
              </a:spcBef>
              <a:buSzPct val="108333"/>
              <a:buAutoNum type="arabicPeriod" startAt="2"/>
              <a:tabLst>
                <a:tab pos="528320" algn="l"/>
              </a:tabLst>
            </a:pPr>
            <a:r>
              <a:rPr sz="1800" spc="-75" dirty="0">
                <a:latin typeface="Arial"/>
                <a:cs typeface="Arial"/>
              </a:rPr>
              <a:t>Capaian </a:t>
            </a:r>
            <a:r>
              <a:rPr sz="1800" spc="-40" dirty="0">
                <a:latin typeface="Arial"/>
                <a:cs typeface="Arial"/>
              </a:rPr>
              <a:t>pembelajaran merupakan </a:t>
            </a:r>
            <a:r>
              <a:rPr sz="1800" spc="-70" dirty="0">
                <a:latin typeface="Arial"/>
                <a:cs typeface="Arial"/>
              </a:rPr>
              <a:t>sarana </a:t>
            </a:r>
            <a:r>
              <a:rPr sz="1800" spc="5" dirty="0">
                <a:latin typeface="Arial"/>
                <a:cs typeface="Arial"/>
              </a:rPr>
              <a:t>untuk </a:t>
            </a:r>
            <a:r>
              <a:rPr sz="1800" spc="-30" dirty="0">
                <a:latin typeface="Arial"/>
                <a:cs typeface="Arial"/>
              </a:rPr>
              <a:t>mewujudkan </a:t>
            </a:r>
            <a:r>
              <a:rPr sz="1800" spc="-10" dirty="0">
                <a:latin typeface="Arial"/>
                <a:cs typeface="Arial"/>
              </a:rPr>
              <a:t>Profil</a:t>
            </a:r>
            <a:r>
              <a:rPr sz="1800" spc="254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Pelajar</a:t>
            </a:r>
            <a:endParaRPr sz="1800">
              <a:latin typeface="Arial"/>
              <a:cs typeface="Arial"/>
            </a:endParaRPr>
          </a:p>
          <a:p>
            <a:pPr marL="527685">
              <a:lnSpc>
                <a:spcPct val="100000"/>
              </a:lnSpc>
              <a:spcBef>
                <a:spcPts val="290"/>
              </a:spcBef>
            </a:pPr>
            <a:r>
              <a:rPr sz="1800" spc="-70" dirty="0">
                <a:latin typeface="Arial"/>
                <a:cs typeface="Arial"/>
              </a:rPr>
              <a:t>Pancasila.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77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550" y="706672"/>
            <a:ext cx="673735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20" dirty="0">
                <a:solidFill>
                  <a:srgbClr val="284F7C"/>
                </a:solidFill>
              </a:rPr>
              <a:t>Capaian </a:t>
            </a:r>
            <a:r>
              <a:rPr sz="2700" spc="-60" dirty="0">
                <a:solidFill>
                  <a:srgbClr val="284F7C"/>
                </a:solidFill>
              </a:rPr>
              <a:t>Pembelajaran </a:t>
            </a:r>
            <a:r>
              <a:rPr sz="2700" spc="-40" dirty="0">
                <a:solidFill>
                  <a:srgbClr val="284F7C"/>
                </a:solidFill>
              </a:rPr>
              <a:t>berdasarkan</a:t>
            </a:r>
            <a:r>
              <a:rPr sz="2700" spc="-340" dirty="0">
                <a:solidFill>
                  <a:srgbClr val="284F7C"/>
                </a:solidFill>
              </a:rPr>
              <a:t> </a:t>
            </a:r>
            <a:r>
              <a:rPr sz="2700" spc="-60" dirty="0">
                <a:solidFill>
                  <a:srgbClr val="284F7C"/>
                </a:solidFill>
              </a:rPr>
              <a:t>Elemen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390550" y="1670474"/>
            <a:ext cx="7925434" cy="2921313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800" spc="-5" dirty="0">
                <a:solidFill>
                  <a:srgbClr val="434343"/>
                </a:solidFill>
                <a:latin typeface="RobotoRegular"/>
                <a:cs typeface="RobotoRegular"/>
              </a:rPr>
              <a:t>Elemen:</a:t>
            </a:r>
            <a:endParaRPr sz="1800">
              <a:latin typeface="RobotoRegular"/>
              <a:cs typeface="RobotoRegular"/>
            </a:endParaRPr>
          </a:p>
          <a:p>
            <a:pPr marL="527685" indent="-515620">
              <a:lnSpc>
                <a:spcPct val="100000"/>
              </a:lnSpc>
              <a:spcBef>
                <a:spcPts val="1080"/>
              </a:spcBef>
              <a:buClr>
                <a:srgbClr val="000000"/>
              </a:buClr>
              <a:buAutoNum type="arabicPeriod"/>
              <a:tabLst>
                <a:tab pos="527685" algn="l"/>
                <a:tab pos="528320" algn="l"/>
              </a:tabLst>
            </a:pPr>
            <a:r>
              <a:rPr sz="1800" spc="-10" dirty="0">
                <a:solidFill>
                  <a:srgbClr val="434343"/>
                </a:solidFill>
                <a:latin typeface="RobotoRegular"/>
                <a:cs typeface="RobotoRegular"/>
              </a:rPr>
              <a:t>Disiplin </a:t>
            </a:r>
            <a:r>
              <a:rPr sz="1800" spc="-5" dirty="0">
                <a:solidFill>
                  <a:srgbClr val="434343"/>
                </a:solidFill>
                <a:latin typeface="RobotoRegular"/>
                <a:cs typeface="RobotoRegular"/>
              </a:rPr>
              <a:t>keilmuan </a:t>
            </a:r>
            <a:r>
              <a:rPr sz="1800" dirty="0">
                <a:solidFill>
                  <a:srgbClr val="434343"/>
                </a:solidFill>
                <a:latin typeface="RobotoRegular"/>
                <a:cs typeface="RobotoRegular"/>
              </a:rPr>
              <a:t>pada mata pelajaran;</a:t>
            </a:r>
            <a:r>
              <a:rPr sz="1800" spc="-25" dirty="0">
                <a:solidFill>
                  <a:srgbClr val="434343"/>
                </a:solidFill>
                <a:latin typeface="RobotoRegular"/>
                <a:cs typeface="RobotoRegular"/>
              </a:rPr>
              <a:t> </a:t>
            </a:r>
            <a:r>
              <a:rPr sz="1800" dirty="0">
                <a:solidFill>
                  <a:srgbClr val="434343"/>
                </a:solidFill>
                <a:latin typeface="RobotoRegular"/>
                <a:cs typeface="RobotoRegular"/>
              </a:rPr>
              <a:t>atau</a:t>
            </a:r>
            <a:endParaRPr sz="1800">
              <a:latin typeface="RobotoRegular"/>
              <a:cs typeface="RobotoRegular"/>
            </a:endParaRPr>
          </a:p>
          <a:p>
            <a:pPr marL="527685" marR="83820" indent="-515620">
              <a:lnSpc>
                <a:spcPts val="3240"/>
              </a:lnSpc>
              <a:spcBef>
                <a:spcPts val="285"/>
              </a:spcBef>
              <a:buClr>
                <a:srgbClr val="000000"/>
              </a:buClr>
              <a:buAutoNum type="arabicPeriod"/>
              <a:tabLst>
                <a:tab pos="527685" algn="l"/>
                <a:tab pos="528320" algn="l"/>
              </a:tabLst>
            </a:pPr>
            <a:r>
              <a:rPr sz="1800" spc="-5" dirty="0">
                <a:solidFill>
                  <a:srgbClr val="434343"/>
                </a:solidFill>
                <a:latin typeface="RobotoRegular"/>
                <a:cs typeface="RobotoRegular"/>
              </a:rPr>
              <a:t>Ranah </a:t>
            </a:r>
            <a:r>
              <a:rPr sz="1800" dirty="0">
                <a:solidFill>
                  <a:srgbClr val="434343"/>
                </a:solidFill>
                <a:latin typeface="RobotoRegular"/>
                <a:cs typeface="RobotoRegular"/>
              </a:rPr>
              <a:t>pengelompokan </a:t>
            </a:r>
            <a:r>
              <a:rPr sz="1800" spc="-5" dirty="0">
                <a:solidFill>
                  <a:srgbClr val="434343"/>
                </a:solidFill>
                <a:latin typeface="RobotoRegular"/>
                <a:cs typeface="RobotoRegular"/>
              </a:rPr>
              <a:t>capaian </a:t>
            </a:r>
            <a:r>
              <a:rPr sz="1800" dirty="0">
                <a:solidFill>
                  <a:srgbClr val="434343"/>
                </a:solidFill>
                <a:latin typeface="RobotoRegular"/>
                <a:cs typeface="RobotoRegular"/>
              </a:rPr>
              <a:t>pembelajaran secara </a:t>
            </a:r>
            <a:r>
              <a:rPr sz="1800" spc="-5" dirty="0">
                <a:solidFill>
                  <a:srgbClr val="434343"/>
                </a:solidFill>
                <a:latin typeface="RobotoRegular"/>
                <a:cs typeface="RobotoRegular"/>
              </a:rPr>
              <a:t>umum </a:t>
            </a:r>
            <a:r>
              <a:rPr sz="1800" dirty="0">
                <a:solidFill>
                  <a:srgbClr val="434343"/>
                </a:solidFill>
                <a:latin typeface="RobotoRegular"/>
                <a:cs typeface="RobotoRegular"/>
              </a:rPr>
              <a:t>dan </a:t>
            </a:r>
            <a:r>
              <a:rPr sz="1800" spc="-5" dirty="0">
                <a:solidFill>
                  <a:srgbClr val="434343"/>
                </a:solidFill>
                <a:latin typeface="RobotoRegular"/>
                <a:cs typeface="RobotoRegular"/>
              </a:rPr>
              <a:t>khusus  yang saling berkaitan dalam </a:t>
            </a:r>
            <a:r>
              <a:rPr sz="1800" dirty="0">
                <a:solidFill>
                  <a:srgbClr val="434343"/>
                </a:solidFill>
                <a:latin typeface="RobotoRegular"/>
                <a:cs typeface="RobotoRegular"/>
              </a:rPr>
              <a:t>mata pelajaran</a:t>
            </a:r>
            <a:r>
              <a:rPr sz="1800" spc="-40" dirty="0">
                <a:solidFill>
                  <a:srgbClr val="434343"/>
                </a:solidFill>
                <a:latin typeface="RobotoRegular"/>
                <a:cs typeface="RobotoRegular"/>
              </a:rPr>
              <a:t> </a:t>
            </a:r>
            <a:r>
              <a:rPr sz="1800" spc="-5" dirty="0">
                <a:solidFill>
                  <a:srgbClr val="434343"/>
                </a:solidFill>
                <a:latin typeface="RobotoRegular"/>
                <a:cs typeface="RobotoRegular"/>
              </a:rPr>
              <a:t>tertentu.</a:t>
            </a:r>
            <a:endParaRPr sz="1800">
              <a:latin typeface="RobotoRegular"/>
              <a:cs typeface="RobotoRegular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1800" spc="-75" dirty="0">
                <a:solidFill>
                  <a:srgbClr val="434343"/>
                </a:solidFill>
                <a:latin typeface="Arial"/>
                <a:cs typeface="Arial"/>
              </a:rPr>
              <a:t>Fungsi</a:t>
            </a:r>
            <a:r>
              <a:rPr sz="1800" spc="-15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434343"/>
                </a:solidFill>
                <a:latin typeface="Arial"/>
                <a:cs typeface="Arial"/>
              </a:rPr>
              <a:t>elemen:</a:t>
            </a:r>
            <a:endParaRPr sz="1800">
              <a:latin typeface="Arial"/>
              <a:cs typeface="Arial"/>
            </a:endParaRPr>
          </a:p>
          <a:p>
            <a:pPr marL="469900" lvl="1" indent="-342900">
              <a:lnSpc>
                <a:spcPct val="100000"/>
              </a:lnSpc>
              <a:spcBef>
                <a:spcPts val="1080"/>
              </a:spcBef>
              <a:buClr>
                <a:srgbClr val="000000"/>
              </a:buClr>
              <a:buChar char="●"/>
              <a:tabLst>
                <a:tab pos="469265" algn="l"/>
                <a:tab pos="469900" algn="l"/>
              </a:tabLst>
            </a:pPr>
            <a:r>
              <a:rPr sz="1800" spc="-65" dirty="0">
                <a:solidFill>
                  <a:srgbClr val="434343"/>
                </a:solidFill>
                <a:latin typeface="Arial"/>
                <a:cs typeface="Arial"/>
              </a:rPr>
              <a:t>Menyelaraskan,</a:t>
            </a:r>
            <a:r>
              <a:rPr sz="1800" spc="-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434343"/>
                </a:solidFill>
                <a:latin typeface="Arial"/>
                <a:cs typeface="Arial"/>
              </a:rPr>
              <a:t>memfasilitasi,</a:t>
            </a:r>
            <a:r>
              <a:rPr sz="1800" spc="-16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434343"/>
                </a:solidFill>
                <a:latin typeface="Arial"/>
                <a:cs typeface="Arial"/>
              </a:rPr>
              <a:t>dan</a:t>
            </a:r>
            <a:r>
              <a:rPr sz="1800" spc="-13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434343"/>
                </a:solidFill>
                <a:latin typeface="Arial"/>
                <a:cs typeface="Arial"/>
              </a:rPr>
              <a:t>memantau</a:t>
            </a:r>
            <a:r>
              <a:rPr sz="1800" spc="-13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434343"/>
                </a:solidFill>
                <a:latin typeface="Arial"/>
                <a:cs typeface="Arial"/>
              </a:rPr>
              <a:t>perkembangan</a:t>
            </a:r>
            <a:r>
              <a:rPr sz="1800" spc="-13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434343"/>
                </a:solidFill>
                <a:latin typeface="Arial"/>
                <a:cs typeface="Arial"/>
              </a:rPr>
              <a:t>konten,</a:t>
            </a:r>
            <a:r>
              <a:rPr sz="1800" spc="-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434343"/>
                </a:solidFill>
                <a:latin typeface="Arial"/>
                <a:cs typeface="Arial"/>
              </a:rPr>
              <a:t>kinerja,</a:t>
            </a:r>
            <a:endParaRPr sz="18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1085"/>
              </a:spcBef>
            </a:pPr>
            <a:r>
              <a:rPr sz="1800" spc="-90" dirty="0">
                <a:solidFill>
                  <a:srgbClr val="434343"/>
                </a:solidFill>
                <a:latin typeface="Arial"/>
                <a:cs typeface="Arial"/>
              </a:rPr>
              <a:t>asesmen,</a:t>
            </a:r>
            <a:r>
              <a:rPr sz="1800" spc="-1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434343"/>
                </a:solidFill>
                <a:latin typeface="Arial"/>
                <a:cs typeface="Arial"/>
              </a:rPr>
              <a:t>dan</a:t>
            </a:r>
            <a:r>
              <a:rPr sz="1800" spc="-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434343"/>
                </a:solidFill>
                <a:latin typeface="Arial"/>
                <a:cs typeface="Arial"/>
              </a:rPr>
              <a:t>sumber</a:t>
            </a:r>
            <a:r>
              <a:rPr sz="1800" spc="-15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434343"/>
                </a:solidFill>
                <a:latin typeface="Arial"/>
                <a:cs typeface="Arial"/>
              </a:rPr>
              <a:t>daya</a:t>
            </a:r>
            <a:r>
              <a:rPr sz="1800" spc="-13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34343"/>
                </a:solidFill>
                <a:latin typeface="Arial"/>
                <a:cs typeface="Arial"/>
              </a:rPr>
              <a:t>untuk</a:t>
            </a:r>
            <a:r>
              <a:rPr sz="1800" spc="-15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434343"/>
                </a:solidFill>
                <a:latin typeface="Arial"/>
                <a:cs typeface="Arial"/>
              </a:rPr>
              <a:t>memaksimalkan</a:t>
            </a:r>
            <a:r>
              <a:rPr sz="1800" spc="-15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434343"/>
                </a:solidFill>
                <a:latin typeface="Arial"/>
                <a:cs typeface="Arial"/>
              </a:rPr>
              <a:t>pembelajaran</a:t>
            </a:r>
            <a:r>
              <a:rPr sz="1800" spc="-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434343"/>
                </a:solidFill>
                <a:latin typeface="Arial"/>
                <a:cs typeface="Arial"/>
              </a:rPr>
              <a:t>siswa.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176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879" y="577088"/>
            <a:ext cx="1438910" cy="5698067"/>
            <a:chOff x="182879" y="432816"/>
            <a:chExt cx="1438910" cy="4273550"/>
          </a:xfrm>
        </p:grpSpPr>
        <p:sp>
          <p:nvSpPr>
            <p:cNvPr id="3" name="object 3"/>
            <p:cNvSpPr/>
            <p:nvPr/>
          </p:nvSpPr>
          <p:spPr>
            <a:xfrm>
              <a:off x="182879" y="432816"/>
              <a:ext cx="1426464" cy="35966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6595" y="792480"/>
              <a:ext cx="1424940" cy="7406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8119" y="1519427"/>
              <a:ext cx="1395984" cy="20497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6595" y="3569208"/>
              <a:ext cx="1383792" cy="3413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8119" y="3910583"/>
              <a:ext cx="1391407" cy="7955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722120" y="577088"/>
            <a:ext cx="1824228" cy="6197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22120" y="1304544"/>
            <a:ext cx="1824228" cy="49702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45229" y="569976"/>
            <a:ext cx="0" cy="5560905"/>
          </a:xfrm>
          <a:custGeom>
            <a:avLst/>
            <a:gdLst/>
            <a:ahLst/>
            <a:cxnLst/>
            <a:rect l="l" t="t" r="r" b="b"/>
            <a:pathLst>
              <a:path h="4170679">
                <a:moveTo>
                  <a:pt x="0" y="0"/>
                </a:moveTo>
                <a:lnTo>
                  <a:pt x="0" y="4170603"/>
                </a:lnTo>
              </a:path>
            </a:pathLst>
          </a:custGeom>
          <a:ln w="19812">
            <a:solidFill>
              <a:srgbClr val="202C74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91668" y="3045968"/>
            <a:ext cx="2726690" cy="572593"/>
          </a:xfrm>
          <a:prstGeom prst="rect">
            <a:avLst/>
          </a:prstGeom>
          <a:solidFill>
            <a:srgbClr val="4985E8"/>
          </a:solidFill>
        </p:spPr>
        <p:txBody>
          <a:bodyPr vert="horz" wrap="square" lIns="0" tIns="64135" rIns="0" bIns="0" rtlCol="0">
            <a:spAutoFit/>
          </a:bodyPr>
          <a:lstStyle/>
          <a:p>
            <a:pPr marL="219075" marR="213995" algn="ctr">
              <a:lnSpc>
                <a:spcPct val="100000"/>
              </a:lnSpc>
              <a:spcBef>
                <a:spcPts val="5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Capaian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pembelajaran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dalam</a:t>
            </a:r>
            <a:r>
              <a:rPr sz="11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bentuk 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KI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KD sangat 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banyak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dan terpisah-  pisah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18176" y="5541263"/>
            <a:ext cx="2871470" cy="403956"/>
          </a:xfrm>
          <a:prstGeom prst="rect">
            <a:avLst/>
          </a:prstGeom>
          <a:solidFill>
            <a:srgbClr val="4985E8"/>
          </a:solidFill>
        </p:spPr>
        <p:txBody>
          <a:bodyPr vert="horz" wrap="square" lIns="0" tIns="64769" rIns="0" bIns="0" rtlCol="0">
            <a:spAutoFit/>
          </a:bodyPr>
          <a:lstStyle/>
          <a:p>
            <a:pPr marL="179705" marR="133985" indent="-38100">
              <a:lnSpc>
                <a:spcPct val="100000"/>
              </a:lnSpc>
              <a:spcBef>
                <a:spcPts val="509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CP ditulis dalam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paragraf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yang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utuh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dan  mudah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dipahami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sebagai satu</a:t>
            </a:r>
            <a:r>
              <a:rPr sz="11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kesatuan.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1705" y="72135"/>
            <a:ext cx="3455035" cy="339837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190"/>
              </a:lnSpc>
              <a:spcBef>
                <a:spcPts val="250"/>
              </a:spcBef>
            </a:pPr>
            <a:r>
              <a:rPr sz="1100" b="1" dirty="0">
                <a:solidFill>
                  <a:srgbClr val="002F66"/>
                </a:solidFill>
                <a:latin typeface="Arial"/>
                <a:cs typeface="Arial"/>
              </a:rPr>
              <a:t>Capaian pembelajaran Kelas 1 dan 2 Mata</a:t>
            </a:r>
            <a:r>
              <a:rPr sz="1100" b="1" spc="-165" dirty="0">
                <a:solidFill>
                  <a:srgbClr val="002F6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002F66"/>
                </a:solidFill>
                <a:latin typeface="Arial"/>
                <a:cs typeface="Arial"/>
              </a:rPr>
              <a:t>Pelajaran  </a:t>
            </a:r>
            <a:r>
              <a:rPr sz="1100" b="1" spc="-5" dirty="0">
                <a:solidFill>
                  <a:srgbClr val="002F66"/>
                </a:solidFill>
                <a:latin typeface="Arial"/>
                <a:cs typeface="Arial"/>
              </a:rPr>
              <a:t>Bahasa Indonesia </a:t>
            </a:r>
            <a:r>
              <a:rPr sz="1100" b="1" dirty="0">
                <a:solidFill>
                  <a:srgbClr val="002F66"/>
                </a:solidFill>
                <a:latin typeface="Arial"/>
                <a:cs typeface="Arial"/>
              </a:rPr>
              <a:t>di pembelajaran</a:t>
            </a:r>
            <a:r>
              <a:rPr sz="1100" b="1" spc="-60" dirty="0">
                <a:solidFill>
                  <a:srgbClr val="002F6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002F66"/>
                </a:solidFill>
                <a:latin typeface="Arial"/>
                <a:cs typeface="Arial"/>
              </a:rPr>
              <a:t>2013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45128" y="72135"/>
            <a:ext cx="4842510" cy="339837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190"/>
              </a:lnSpc>
              <a:spcBef>
                <a:spcPts val="250"/>
              </a:spcBef>
            </a:pPr>
            <a:r>
              <a:rPr sz="1100" b="1" dirty="0">
                <a:solidFill>
                  <a:srgbClr val="002F66"/>
                </a:solidFill>
                <a:latin typeface="Arial"/>
                <a:cs typeface="Arial"/>
              </a:rPr>
              <a:t>Capaian pembelajaran Kelas 1 dan 2 Mata Pelajaran </a:t>
            </a:r>
            <a:r>
              <a:rPr sz="1100" b="1" spc="-5" dirty="0">
                <a:solidFill>
                  <a:srgbClr val="002F66"/>
                </a:solidFill>
                <a:latin typeface="Arial"/>
                <a:cs typeface="Arial"/>
              </a:rPr>
              <a:t>Bahasa Indonesia</a:t>
            </a:r>
            <a:r>
              <a:rPr sz="1100" b="1" spc="-135" dirty="0">
                <a:solidFill>
                  <a:srgbClr val="002F6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002F66"/>
                </a:solidFill>
                <a:latin typeface="Arial"/>
                <a:cs typeface="Arial"/>
              </a:rPr>
              <a:t>di  pembelajaran Sekolah</a:t>
            </a:r>
            <a:r>
              <a:rPr sz="1100" b="1" spc="-40" dirty="0">
                <a:solidFill>
                  <a:srgbClr val="002F6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002F66"/>
                </a:solidFill>
                <a:latin typeface="Arial"/>
                <a:cs typeface="Arial"/>
              </a:rPr>
              <a:t>Penggerak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66972" y="668527"/>
            <a:ext cx="5039995" cy="854080"/>
          </a:xfrm>
          <a:prstGeom prst="rect">
            <a:avLst/>
          </a:prstGeom>
          <a:solidFill>
            <a:srgbClr val="ECECEC"/>
          </a:solidFill>
        </p:spPr>
        <p:txBody>
          <a:bodyPr vert="horz" wrap="square" lIns="0" tIns="0" rIns="0" bIns="0" rtlCol="0">
            <a:spAutoFit/>
          </a:bodyPr>
          <a:lstStyle/>
          <a:p>
            <a:pPr marL="102235">
              <a:lnSpc>
                <a:spcPts val="919"/>
              </a:lnSpc>
            </a:pPr>
            <a:r>
              <a:rPr sz="800" dirty="0">
                <a:solidFill>
                  <a:srgbClr val="0F2E61"/>
                </a:solidFill>
                <a:latin typeface="Carlito"/>
                <a:cs typeface="Carlito"/>
              </a:rPr>
              <a:t>Fase</a:t>
            </a:r>
            <a:r>
              <a:rPr sz="800" spc="-25" dirty="0">
                <a:solidFill>
                  <a:srgbClr val="0F2E61"/>
                </a:solidFill>
                <a:latin typeface="Carlito"/>
                <a:cs typeface="Carlito"/>
              </a:rPr>
              <a:t> </a:t>
            </a:r>
            <a:r>
              <a:rPr sz="800" dirty="0">
                <a:solidFill>
                  <a:srgbClr val="0F2E61"/>
                </a:solidFill>
                <a:latin typeface="Carlito"/>
                <a:cs typeface="Carlito"/>
              </a:rPr>
              <a:t>A</a:t>
            </a:r>
            <a:endParaRPr sz="800">
              <a:latin typeface="Carlito"/>
              <a:cs typeface="Carlito"/>
            </a:endParaRPr>
          </a:p>
          <a:p>
            <a:pPr marL="102235">
              <a:lnSpc>
                <a:spcPct val="100000"/>
              </a:lnSpc>
              <a:spcBef>
                <a:spcPts val="20"/>
              </a:spcBef>
            </a:pPr>
            <a:r>
              <a:rPr sz="800" spc="-5" dirty="0">
                <a:solidFill>
                  <a:srgbClr val="0F2E61"/>
                </a:solidFill>
                <a:latin typeface="Arial"/>
                <a:cs typeface="Arial"/>
              </a:rPr>
              <a:t>(Usia 6-8, </a:t>
            </a:r>
            <a:r>
              <a:rPr sz="800" dirty="0">
                <a:solidFill>
                  <a:srgbClr val="0F2E61"/>
                </a:solidFill>
                <a:latin typeface="Arial"/>
                <a:cs typeface="Arial"/>
              </a:rPr>
              <a:t>umumnya kelas 1-2</a:t>
            </a:r>
            <a:r>
              <a:rPr sz="800" spc="-15" dirty="0">
                <a:solidFill>
                  <a:srgbClr val="0F2E61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0F2E61"/>
                </a:solidFill>
                <a:latin typeface="Arial"/>
                <a:cs typeface="Arial"/>
              </a:rPr>
              <a:t>SD)</a:t>
            </a:r>
            <a:endParaRPr sz="800">
              <a:latin typeface="Arial"/>
              <a:cs typeface="Arial"/>
            </a:endParaRPr>
          </a:p>
          <a:p>
            <a:pPr marL="76200" marR="121920">
              <a:lnSpc>
                <a:spcPct val="100000"/>
              </a:lnSpc>
              <a:spcBef>
                <a:spcPts val="5"/>
              </a:spcBef>
            </a:pPr>
            <a:r>
              <a:rPr sz="800" dirty="0">
                <a:solidFill>
                  <a:srgbClr val="0F2E61"/>
                </a:solidFill>
                <a:latin typeface="Arial"/>
                <a:cs typeface="Arial"/>
              </a:rPr>
              <a:t>Pelajar memiliki kemampuan </a:t>
            </a:r>
            <a:r>
              <a:rPr sz="800" spc="-5" dirty="0">
                <a:solidFill>
                  <a:srgbClr val="0F2E61"/>
                </a:solidFill>
                <a:latin typeface="Arial"/>
                <a:cs typeface="Arial"/>
              </a:rPr>
              <a:t>berbahasa </a:t>
            </a:r>
            <a:r>
              <a:rPr sz="800" dirty="0">
                <a:solidFill>
                  <a:srgbClr val="0F2E61"/>
                </a:solidFill>
                <a:latin typeface="Arial"/>
                <a:cs typeface="Arial"/>
              </a:rPr>
              <a:t>untuk berkomunikasi dan </a:t>
            </a:r>
            <a:r>
              <a:rPr sz="800" spc="-5" dirty="0">
                <a:solidFill>
                  <a:srgbClr val="0F2E61"/>
                </a:solidFill>
                <a:latin typeface="Arial"/>
                <a:cs typeface="Arial"/>
              </a:rPr>
              <a:t>bernalar </a:t>
            </a:r>
            <a:r>
              <a:rPr sz="800" dirty="0">
                <a:solidFill>
                  <a:srgbClr val="0F2E61"/>
                </a:solidFill>
                <a:latin typeface="Arial"/>
                <a:cs typeface="Arial"/>
              </a:rPr>
              <a:t>sesuai </a:t>
            </a:r>
            <a:r>
              <a:rPr sz="800" spc="-5" dirty="0">
                <a:solidFill>
                  <a:srgbClr val="0F2E61"/>
                </a:solidFill>
                <a:latin typeface="Arial"/>
                <a:cs typeface="Arial"/>
              </a:rPr>
              <a:t>dengan </a:t>
            </a:r>
            <a:r>
              <a:rPr sz="800" dirty="0">
                <a:solidFill>
                  <a:srgbClr val="0F2E61"/>
                </a:solidFill>
                <a:latin typeface="Arial"/>
                <a:cs typeface="Arial"/>
              </a:rPr>
              <a:t>tujuan kepada  teman </a:t>
            </a:r>
            <a:r>
              <a:rPr sz="800" spc="-5" dirty="0">
                <a:solidFill>
                  <a:srgbClr val="0F2E61"/>
                </a:solidFill>
                <a:latin typeface="Arial"/>
                <a:cs typeface="Arial"/>
              </a:rPr>
              <a:t>sebaya dan orang dewasa tentang </a:t>
            </a:r>
            <a:r>
              <a:rPr sz="800" dirty="0">
                <a:solidFill>
                  <a:srgbClr val="0F2E61"/>
                </a:solidFill>
                <a:latin typeface="Arial"/>
                <a:cs typeface="Arial"/>
              </a:rPr>
              <a:t>diri </a:t>
            </a:r>
            <a:r>
              <a:rPr sz="800" spc="-5" dirty="0">
                <a:solidFill>
                  <a:srgbClr val="0F2E61"/>
                </a:solidFill>
                <a:latin typeface="Arial"/>
                <a:cs typeface="Arial"/>
              </a:rPr>
              <a:t>dan lingkungan sekitarnya. </a:t>
            </a:r>
            <a:r>
              <a:rPr sz="800" dirty="0">
                <a:solidFill>
                  <a:srgbClr val="0F2E61"/>
                </a:solidFill>
                <a:latin typeface="Arial"/>
                <a:cs typeface="Arial"/>
              </a:rPr>
              <a:t>Pelajar mampu memahami </a:t>
            </a:r>
            <a:r>
              <a:rPr sz="800" spc="-5" dirty="0">
                <a:solidFill>
                  <a:srgbClr val="0F2E61"/>
                </a:solidFill>
                <a:latin typeface="Arial"/>
                <a:cs typeface="Arial"/>
              </a:rPr>
              <a:t>dan  </a:t>
            </a:r>
            <a:r>
              <a:rPr sz="800" dirty="0">
                <a:solidFill>
                  <a:srgbClr val="0F2E61"/>
                </a:solidFill>
                <a:latin typeface="Arial"/>
                <a:cs typeface="Arial"/>
              </a:rPr>
              <a:t>menyampaikan </a:t>
            </a:r>
            <a:r>
              <a:rPr sz="800" spc="-5" dirty="0">
                <a:solidFill>
                  <a:srgbClr val="0F2E61"/>
                </a:solidFill>
                <a:latin typeface="Arial"/>
                <a:cs typeface="Arial"/>
              </a:rPr>
              <a:t>pesan; </a:t>
            </a:r>
            <a:r>
              <a:rPr sz="800" dirty="0">
                <a:solidFill>
                  <a:srgbClr val="0F2E61"/>
                </a:solidFill>
                <a:latin typeface="Arial"/>
                <a:cs typeface="Arial"/>
              </a:rPr>
              <a:t>mengekspresikan </a:t>
            </a:r>
            <a:r>
              <a:rPr sz="800" spc="-5" dirty="0">
                <a:solidFill>
                  <a:srgbClr val="0F2E61"/>
                </a:solidFill>
                <a:latin typeface="Arial"/>
                <a:cs typeface="Arial"/>
              </a:rPr>
              <a:t>perasaan dan gagasan; berpartisipasi </a:t>
            </a:r>
            <a:r>
              <a:rPr sz="800" dirty="0">
                <a:solidFill>
                  <a:srgbClr val="0F2E61"/>
                </a:solidFill>
                <a:latin typeface="Arial"/>
                <a:cs typeface="Arial"/>
              </a:rPr>
              <a:t>dalam </a:t>
            </a:r>
            <a:r>
              <a:rPr sz="800" spc="-5" dirty="0">
                <a:solidFill>
                  <a:srgbClr val="0F2E61"/>
                </a:solidFill>
                <a:latin typeface="Arial"/>
                <a:cs typeface="Arial"/>
              </a:rPr>
              <a:t>percakapan dan  </a:t>
            </a:r>
            <a:r>
              <a:rPr sz="800" dirty="0">
                <a:solidFill>
                  <a:srgbClr val="0F2E61"/>
                </a:solidFill>
                <a:latin typeface="Arial"/>
                <a:cs typeface="Arial"/>
              </a:rPr>
              <a:t>diskusi </a:t>
            </a:r>
            <a:r>
              <a:rPr sz="800" spc="-5" dirty="0">
                <a:solidFill>
                  <a:srgbClr val="0F2E61"/>
                </a:solidFill>
                <a:latin typeface="Arial"/>
                <a:cs typeface="Arial"/>
              </a:rPr>
              <a:t>secara santun. pelajar </a:t>
            </a:r>
            <a:r>
              <a:rPr sz="800" dirty="0">
                <a:solidFill>
                  <a:srgbClr val="0F2E61"/>
                </a:solidFill>
                <a:latin typeface="Arial"/>
                <a:cs typeface="Arial"/>
              </a:rPr>
              <a:t>mampu meningkatkan </a:t>
            </a:r>
            <a:r>
              <a:rPr sz="800" spc="-5" dirty="0">
                <a:solidFill>
                  <a:srgbClr val="0F2E61"/>
                </a:solidFill>
                <a:latin typeface="Arial"/>
                <a:cs typeface="Arial"/>
              </a:rPr>
              <a:t>penguasaan </a:t>
            </a:r>
            <a:r>
              <a:rPr sz="800" dirty="0">
                <a:solidFill>
                  <a:srgbClr val="0F2E61"/>
                </a:solidFill>
                <a:latin typeface="Arial"/>
                <a:cs typeface="Arial"/>
              </a:rPr>
              <a:t>kosakata </a:t>
            </a:r>
            <a:r>
              <a:rPr sz="800" spc="-5" dirty="0">
                <a:solidFill>
                  <a:srgbClr val="0F2E61"/>
                </a:solidFill>
                <a:latin typeface="Arial"/>
                <a:cs typeface="Arial"/>
              </a:rPr>
              <a:t>baru </a:t>
            </a:r>
            <a:r>
              <a:rPr sz="800" dirty="0">
                <a:solidFill>
                  <a:srgbClr val="0F2E61"/>
                </a:solidFill>
                <a:latin typeface="Arial"/>
                <a:cs typeface="Arial"/>
              </a:rPr>
              <a:t>melalui </a:t>
            </a:r>
            <a:r>
              <a:rPr sz="800" spc="-5" dirty="0">
                <a:solidFill>
                  <a:srgbClr val="0F2E61"/>
                </a:solidFill>
                <a:latin typeface="Arial"/>
                <a:cs typeface="Arial"/>
              </a:rPr>
              <a:t>berbagai kegiatan  berbahasa dan bersastra dengan topik yang</a:t>
            </a:r>
            <a:r>
              <a:rPr sz="800" spc="114" dirty="0">
                <a:solidFill>
                  <a:srgbClr val="0F2E61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0F2E61"/>
                </a:solidFill>
                <a:latin typeface="Arial"/>
                <a:cs typeface="Arial"/>
              </a:rPr>
              <a:t>beragam.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3958145" y="1942253"/>
          <a:ext cx="5044440" cy="36491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8865"/>
                <a:gridCol w="3965575"/>
              </a:tblGrid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Menyimak</a:t>
                      </a:r>
                      <a:endParaRPr sz="1100">
                        <a:latin typeface="Carlito"/>
                        <a:cs typeface="Carlito"/>
                      </a:endParaRPr>
                    </a:p>
                  </a:txBody>
                  <a:tcPr marL="0" marR="0" marT="2540" marB="0">
                    <a:lnL w="9525">
                      <a:solidFill>
                        <a:srgbClr val="525252"/>
                      </a:solidFill>
                      <a:prstDash val="solid"/>
                    </a:lnL>
                    <a:lnR w="12700">
                      <a:solidFill>
                        <a:srgbClr val="525252"/>
                      </a:solidFill>
                      <a:prstDash val="solid"/>
                    </a:lnR>
                    <a:lnT w="9525">
                      <a:solidFill>
                        <a:srgbClr val="525252"/>
                      </a:solidFill>
                      <a:prstDash val="solid"/>
                    </a:lnT>
                    <a:lnB w="9525">
                      <a:solidFill>
                        <a:srgbClr val="525252"/>
                      </a:solidFill>
                      <a:prstDash val="solid"/>
                    </a:lnB>
                    <a:solidFill>
                      <a:srgbClr val="16455B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20193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Pelajar mampu bersikap menjadi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penyimak </a:t>
                      </a:r>
                      <a:r>
                        <a:rPr sz="9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yang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baik. Pelajar mampu memahami pesan lisan 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dan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informasi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dari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media audio, teks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aural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(teks </a:t>
                      </a:r>
                      <a:r>
                        <a:rPr sz="9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yang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dibacakan),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dan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instruksi lisan </a:t>
                      </a:r>
                      <a:r>
                        <a:rPr sz="9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yang 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berkaitan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dengan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tujuan</a:t>
                      </a:r>
                      <a:r>
                        <a:rPr sz="900" spc="7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berkomunikasi.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525252"/>
                      </a:solidFill>
                      <a:prstDash val="solid"/>
                    </a:lnL>
                    <a:lnR w="12700">
                      <a:solidFill>
                        <a:srgbClr val="525252"/>
                      </a:solidFill>
                      <a:prstDash val="solid"/>
                    </a:lnR>
                    <a:lnT w="12700">
                      <a:solidFill>
                        <a:srgbClr val="525252"/>
                      </a:solidFill>
                      <a:prstDash val="solid"/>
                    </a:lnT>
                    <a:lnB w="12700">
                      <a:solidFill>
                        <a:srgbClr val="525252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</a:tr>
              <a:tr h="751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Membaca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&amp;</a:t>
                      </a:r>
                      <a:r>
                        <a:rPr sz="1100" spc="-1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Memirsa</a:t>
                      </a:r>
                      <a:endParaRPr sz="11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525252"/>
                      </a:solidFill>
                      <a:prstDash val="solid"/>
                    </a:lnL>
                    <a:lnR w="12700">
                      <a:solidFill>
                        <a:srgbClr val="525252"/>
                      </a:solidFill>
                      <a:prstDash val="solid"/>
                    </a:lnR>
                    <a:lnT w="9525">
                      <a:solidFill>
                        <a:srgbClr val="525252"/>
                      </a:solidFill>
                      <a:prstDash val="solid"/>
                    </a:lnT>
                    <a:lnB w="9525">
                      <a:solidFill>
                        <a:srgbClr val="525252"/>
                      </a:solidFill>
                      <a:prstDash val="solid"/>
                    </a:lnB>
                    <a:solidFill>
                      <a:srgbClr val="16455B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168910" algn="just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Pelajar mampu bersikap menjadi pembaca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dan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pemirsa </a:t>
                      </a:r>
                      <a:r>
                        <a:rPr sz="9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yang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baik. Pelajar mampu memahami  informasi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dari bacaan dan tayangan </a:t>
                      </a:r>
                      <a:r>
                        <a:rPr sz="9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yang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dipirsa tentang diri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dan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lingkungan,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narasi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imajinatif, 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dan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puisi anak. Pelajar mampu menambah kosakata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baru dari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teks </a:t>
                      </a:r>
                      <a:r>
                        <a:rPr sz="9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yang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dibaca atau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tayangan  </a:t>
                      </a:r>
                      <a:r>
                        <a:rPr sz="9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yang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dipirsa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dengan bantuan</a:t>
                      </a:r>
                      <a:r>
                        <a:rPr sz="900" spc="13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ilustrasi.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9747" marB="0">
                    <a:lnL w="12700">
                      <a:solidFill>
                        <a:srgbClr val="525252"/>
                      </a:solidFill>
                      <a:prstDash val="solid"/>
                    </a:lnL>
                    <a:lnR w="12700">
                      <a:solidFill>
                        <a:srgbClr val="525252"/>
                      </a:solidFill>
                      <a:prstDash val="solid"/>
                    </a:lnR>
                    <a:lnT w="12700">
                      <a:solidFill>
                        <a:srgbClr val="525252"/>
                      </a:solidFill>
                      <a:prstDash val="solid"/>
                    </a:lnT>
                    <a:lnB w="12700">
                      <a:solidFill>
                        <a:srgbClr val="525252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</a:tr>
              <a:tr h="11785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42240" marR="133350" indent="152400">
                        <a:lnSpc>
                          <a:spcPct val="101299"/>
                        </a:lnSpc>
                        <a:spcBef>
                          <a:spcPts val="61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Berbicara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&amp; 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Me</a:t>
                      </a:r>
                      <a:r>
                        <a:rPr sz="1100" spc="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m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r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es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e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n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si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k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an</a:t>
                      </a:r>
                      <a:endParaRPr sz="11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525252"/>
                      </a:solidFill>
                      <a:prstDash val="solid"/>
                    </a:lnL>
                    <a:lnR w="12700">
                      <a:solidFill>
                        <a:srgbClr val="525252"/>
                      </a:solidFill>
                      <a:prstDash val="solid"/>
                    </a:lnR>
                    <a:lnT w="9525">
                      <a:solidFill>
                        <a:srgbClr val="525252"/>
                      </a:solidFill>
                      <a:prstDash val="solid"/>
                    </a:lnT>
                    <a:lnB w="9525">
                      <a:solidFill>
                        <a:srgbClr val="525252"/>
                      </a:solidFill>
                      <a:prstDash val="solid"/>
                    </a:lnB>
                    <a:solidFill>
                      <a:srgbClr val="16455B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794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Pelajar mampu melafalkan teks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dengan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tepat,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berbicara dengan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santun, menggunakan volume 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dan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intonasi </a:t>
                      </a:r>
                      <a:r>
                        <a:rPr sz="9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yang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tepat sesuai konteks. Pelajar mampu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bertanya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tentang sesuatu,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menjawab,  dan menanggapi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komentar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orang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lain (teman,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guru, dan orang dewasa) dengan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baik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dan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santun  dalam suatu percakapan. Pelajar mampu mengungkapkan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gagasan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secara lisan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dengan  bantuan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gambar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dan/atau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ilustrasi. Pelajar mampu menceritakan kembali suatu informasi </a:t>
                      </a:r>
                      <a:r>
                        <a:rPr sz="9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yang 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dibaca atau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didengar; dan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menceritakan kembali teks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narasi </a:t>
                      </a:r>
                      <a:r>
                        <a:rPr sz="9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yang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dibacakan atau dibaca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dengan 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topik diri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dan</a:t>
                      </a:r>
                      <a:r>
                        <a:rPr sz="900" spc="3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lingkungan.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525252"/>
                      </a:solidFill>
                      <a:prstDash val="solid"/>
                    </a:lnL>
                    <a:lnR w="12700">
                      <a:solidFill>
                        <a:srgbClr val="525252"/>
                      </a:solidFill>
                      <a:prstDash val="solid"/>
                    </a:lnR>
                    <a:lnT w="12700">
                      <a:solidFill>
                        <a:srgbClr val="525252"/>
                      </a:solidFill>
                      <a:prstDash val="solid"/>
                    </a:lnT>
                    <a:lnB w="12700">
                      <a:solidFill>
                        <a:srgbClr val="525252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</a:tr>
              <a:tr h="893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Menulis</a:t>
                      </a:r>
                      <a:endParaRPr sz="11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525252"/>
                      </a:solidFill>
                      <a:prstDash val="solid"/>
                    </a:lnL>
                    <a:lnR w="12700">
                      <a:solidFill>
                        <a:srgbClr val="525252"/>
                      </a:solidFill>
                      <a:prstDash val="solid"/>
                    </a:lnR>
                    <a:lnT w="9525">
                      <a:solidFill>
                        <a:srgbClr val="525252"/>
                      </a:solidFill>
                      <a:prstDash val="solid"/>
                    </a:lnT>
                    <a:lnB w="9525">
                      <a:solidFill>
                        <a:srgbClr val="525252"/>
                      </a:solidFill>
                      <a:prstDash val="solid"/>
                    </a:lnB>
                    <a:solidFill>
                      <a:srgbClr val="16455B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107314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Pelajar mampu bersikap dalam menulis di atas kertas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dan/atau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melalui media digital. Pelajar  mampu menulis deskripsi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dengan beberapa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kalimat tunggal, menulis rekon tentang pengalaman  diri, menulis kembali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narasi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berdasarkan </a:t>
                      </a:r>
                      <a:r>
                        <a:rPr sz="90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fiksi </a:t>
                      </a:r>
                      <a:r>
                        <a:rPr sz="9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yang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dibaca atau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didengar,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menulis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prosedur 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tentang kehidupan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sehari-hari, dan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menulis eksposisi tentang kehidupan sehari-hari. Pelajar  mengembangkan tulisan </a:t>
                      </a:r>
                      <a:r>
                        <a:rPr sz="9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tangan </a:t>
                      </a:r>
                      <a:r>
                        <a:rPr sz="9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yang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semakin</a:t>
                      </a:r>
                      <a:r>
                        <a:rPr sz="900" spc="13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baik.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9747" marB="0">
                    <a:lnL w="12700">
                      <a:solidFill>
                        <a:srgbClr val="525252"/>
                      </a:solidFill>
                      <a:prstDash val="solid"/>
                    </a:lnL>
                    <a:lnR w="12700">
                      <a:solidFill>
                        <a:srgbClr val="525252"/>
                      </a:solidFill>
                      <a:prstDash val="solid"/>
                    </a:lnR>
                    <a:lnT w="12700">
                      <a:solidFill>
                        <a:srgbClr val="525252"/>
                      </a:solidFill>
                      <a:prstDash val="solid"/>
                    </a:lnT>
                    <a:lnB w="12700">
                      <a:solidFill>
                        <a:srgbClr val="525252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</a:tr>
            </a:tbl>
          </a:graphicData>
        </a:graphic>
      </p:graphicFrame>
      <p:sp>
        <p:nvSpPr>
          <p:cNvPr id="17" name="object 17"/>
          <p:cNvSpPr txBox="1"/>
          <p:nvPr/>
        </p:nvSpPr>
        <p:spPr>
          <a:xfrm>
            <a:off x="8763127" y="6339161"/>
            <a:ext cx="16891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434343"/>
                </a:solidFill>
                <a:latin typeface="RobotoRegular"/>
                <a:cs typeface="RobotoRegular"/>
              </a:rPr>
              <a:t>35</a:t>
            </a:r>
            <a:endParaRPr sz="1000">
              <a:latin typeface="RobotoRegular"/>
              <a:cs typeface="Roboto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4653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5A4BDA0-C270-4764-9C18-A593BCE2C965}"/>
              </a:ext>
            </a:extLst>
          </p:cNvPr>
          <p:cNvSpPr txBox="1"/>
          <p:nvPr/>
        </p:nvSpPr>
        <p:spPr>
          <a:xfrm>
            <a:off x="971723" y="957669"/>
            <a:ext cx="239126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bg1"/>
                </a:solidFill>
                <a:cs typeface="Arial" pitchFamily="34" charset="0"/>
              </a:rPr>
              <a:t>MENU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64494B5C-EEC7-4BCE-AD94-6969C1ED7F7A}"/>
              </a:ext>
            </a:extLst>
          </p:cNvPr>
          <p:cNvGrpSpPr/>
          <p:nvPr/>
        </p:nvGrpSpPr>
        <p:grpSpPr>
          <a:xfrm>
            <a:off x="4427984" y="1772816"/>
            <a:ext cx="4441449" cy="1292661"/>
            <a:chOff x="5839777" y="988351"/>
            <a:chExt cx="3111115" cy="1292661"/>
          </a:xfrm>
        </p:grpSpPr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FC4B167D-C6EB-464B-9464-3394B1E59996}"/>
                </a:ext>
              </a:extLst>
            </p:cNvPr>
            <p:cNvSpPr txBox="1"/>
            <p:nvPr/>
          </p:nvSpPr>
          <p:spPr>
            <a:xfrm>
              <a:off x="6633215" y="1080683"/>
              <a:ext cx="2317677" cy="1200329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Kurikulum</a:t>
              </a:r>
              <a:r>
                <a:rPr lang="en-ID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Operasional</a:t>
              </a:r>
              <a:r>
                <a:rPr lang="en-ID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Satuan</a:t>
              </a:r>
              <a:r>
                <a:rPr lang="en-ID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altLang="ko-KR" sz="2400" b="1" dirty="0" err="1" smtClean="0">
                  <a:solidFill>
                    <a:schemeClr val="bg1"/>
                  </a:solidFill>
                  <a:cs typeface="Arial" pitchFamily="34" charset="0"/>
                </a:rPr>
                <a:t>Pendidikan</a:t>
              </a:r>
              <a:r>
                <a:rPr lang="en-ID" altLang="ko-KR" sz="2400" b="1" dirty="0" smtClean="0">
                  <a:solidFill>
                    <a:schemeClr val="bg1"/>
                  </a:solidFill>
                  <a:cs typeface="Arial" pitchFamily="34" charset="0"/>
                </a:rPr>
                <a:t> (KOSP)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11F46F16-A594-4FF5-8CAC-D56B9091376F}"/>
                </a:ext>
              </a:extLst>
            </p:cNvPr>
            <p:cNvSpPr txBox="1"/>
            <p:nvPr/>
          </p:nvSpPr>
          <p:spPr>
            <a:xfrm>
              <a:off x="5839777" y="988351"/>
              <a:ext cx="687058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 smtClean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558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dirty="0" smtClean="0"/>
              <a:t>REGULASI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3567" y="1340768"/>
            <a:ext cx="705678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1. PP No </a:t>
            </a:r>
            <a:r>
              <a:rPr lang="en-US" dirty="0"/>
              <a:t>57 </a:t>
            </a:r>
            <a:r>
              <a:rPr lang="en-US" dirty="0" err="1"/>
              <a:t>Tahun</a:t>
            </a:r>
            <a:r>
              <a:rPr lang="en-US" dirty="0"/>
              <a:t> 2021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Standar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 </a:t>
            </a:r>
            <a:r>
              <a:rPr lang="en-US" dirty="0" err="1"/>
              <a:t>Pendidikan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27584" y="1916832"/>
            <a:ext cx="734481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2. </a:t>
            </a:r>
            <a:r>
              <a:rPr lang="en-US" dirty="0" err="1" smtClean="0"/>
              <a:t>Kepmendikbud</a:t>
            </a:r>
            <a:r>
              <a:rPr lang="en-US" dirty="0" smtClean="0"/>
              <a:t> </a:t>
            </a:r>
            <a:r>
              <a:rPr lang="en-US" dirty="0" err="1" smtClean="0"/>
              <a:t>Ristek</a:t>
            </a:r>
            <a:r>
              <a:rPr lang="en-US" dirty="0" smtClean="0"/>
              <a:t> No 56/M/2022 </a:t>
            </a:r>
            <a:r>
              <a:rPr lang="en-US" dirty="0" err="1"/>
              <a:t>t</a:t>
            </a:r>
            <a:r>
              <a:rPr lang="en-US" dirty="0" err="1" smtClean="0"/>
              <a:t>entang</a:t>
            </a:r>
            <a:r>
              <a:rPr lang="en-US" dirty="0" smtClean="0"/>
              <a:t> </a:t>
            </a:r>
            <a:r>
              <a:rPr lang="en-US" dirty="0" err="1" smtClean="0"/>
              <a:t>Pedoman</a:t>
            </a:r>
            <a:r>
              <a:rPr lang="en-US" dirty="0" smtClean="0"/>
              <a:t> </a:t>
            </a:r>
            <a:r>
              <a:rPr lang="en-US" dirty="0" err="1" smtClean="0"/>
              <a:t>Penerapan</a:t>
            </a:r>
            <a:r>
              <a:rPr lang="en-US" dirty="0" smtClean="0"/>
              <a:t> </a:t>
            </a:r>
            <a:r>
              <a:rPr lang="en-US" dirty="0" err="1" smtClean="0"/>
              <a:t>Kurikulum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alam</a:t>
            </a:r>
            <a:r>
              <a:rPr lang="en-US" dirty="0" smtClean="0"/>
              <a:t> </a:t>
            </a:r>
            <a:r>
              <a:rPr lang="en-US" dirty="0" err="1" smtClean="0"/>
              <a:t>Rangka</a:t>
            </a:r>
            <a:r>
              <a:rPr lang="en-US" dirty="0" smtClean="0"/>
              <a:t> </a:t>
            </a:r>
            <a:r>
              <a:rPr lang="en-US" dirty="0" err="1" smtClean="0"/>
              <a:t>Pemulihan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55776" y="5013176"/>
            <a:ext cx="6300192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5. </a:t>
            </a:r>
            <a:r>
              <a:rPr lang="en-US" dirty="0" err="1" smtClean="0"/>
              <a:t>Keputusan</a:t>
            </a:r>
            <a:r>
              <a:rPr lang="en-US" dirty="0" smtClean="0"/>
              <a:t> </a:t>
            </a:r>
            <a:r>
              <a:rPr lang="en-US" dirty="0" err="1" smtClean="0"/>
              <a:t>Kepala</a:t>
            </a:r>
            <a:r>
              <a:rPr lang="en-US" dirty="0" smtClean="0"/>
              <a:t> </a:t>
            </a:r>
            <a:r>
              <a:rPr lang="en-US" dirty="0" err="1" smtClean="0"/>
              <a:t>Badan</a:t>
            </a:r>
            <a:r>
              <a:rPr lang="en-US" dirty="0" smtClean="0"/>
              <a:t> </a:t>
            </a:r>
            <a:r>
              <a:rPr lang="en-US" dirty="0" err="1" smtClean="0"/>
              <a:t>Standar</a:t>
            </a:r>
            <a:r>
              <a:rPr lang="en-US" dirty="0" smtClean="0"/>
              <a:t>, </a:t>
            </a:r>
            <a:r>
              <a:rPr lang="en-US" dirty="0" err="1" smtClean="0"/>
              <a:t>Kurikulum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Asesmen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Kemdikbud</a:t>
            </a:r>
            <a:r>
              <a:rPr lang="en-US" dirty="0" smtClean="0"/>
              <a:t> </a:t>
            </a:r>
            <a:r>
              <a:rPr lang="en-US" dirty="0" err="1" smtClean="0"/>
              <a:t>Ristek</a:t>
            </a:r>
            <a:r>
              <a:rPr lang="en-US" dirty="0" smtClean="0"/>
              <a:t> No 008/H/Kr/2022 </a:t>
            </a:r>
            <a:r>
              <a:rPr lang="en-US" dirty="0" err="1"/>
              <a:t>t</a:t>
            </a:r>
            <a:r>
              <a:rPr lang="en-US" dirty="0" err="1" smtClean="0"/>
              <a:t>entang</a:t>
            </a:r>
            <a:r>
              <a:rPr lang="en-US" dirty="0" smtClean="0"/>
              <a:t> </a:t>
            </a:r>
            <a:r>
              <a:rPr lang="en-US" dirty="0" err="1" smtClean="0"/>
              <a:t>Capaian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Usia</a:t>
            </a:r>
            <a:r>
              <a:rPr lang="en-US" dirty="0" smtClean="0"/>
              <a:t> </a:t>
            </a:r>
            <a:r>
              <a:rPr lang="en-US" dirty="0" err="1" smtClean="0"/>
              <a:t>Dini</a:t>
            </a:r>
            <a:r>
              <a:rPr lang="en-US" dirty="0" smtClean="0"/>
              <a:t>, </a:t>
            </a:r>
            <a:r>
              <a:rPr lang="en-US" dirty="0" err="1" smtClean="0"/>
              <a:t>Jenjang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Dasar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Jenjang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Menengah</a:t>
            </a:r>
            <a:r>
              <a:rPr lang="en-US" dirty="0" smtClean="0"/>
              <a:t> </a:t>
            </a:r>
            <a:r>
              <a:rPr lang="en-US" dirty="0" err="1"/>
              <a:t>p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Kurikulum</a:t>
            </a:r>
            <a:r>
              <a:rPr lang="en-US" dirty="0" smtClean="0"/>
              <a:t> </a:t>
            </a:r>
            <a:r>
              <a:rPr lang="en-US" dirty="0" err="1" smtClean="0"/>
              <a:t>Merdeka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75656" y="2780928"/>
            <a:ext cx="6264696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3. </a:t>
            </a:r>
            <a:r>
              <a:rPr lang="en-US" dirty="0" err="1" smtClean="0"/>
              <a:t>Permendikbid</a:t>
            </a:r>
            <a:r>
              <a:rPr lang="en-US" dirty="0" smtClean="0"/>
              <a:t> </a:t>
            </a:r>
            <a:r>
              <a:rPr lang="en-US" dirty="0" err="1" smtClean="0"/>
              <a:t>Ristek</a:t>
            </a:r>
            <a:r>
              <a:rPr lang="en-US" dirty="0" smtClean="0"/>
              <a:t> No 5 </a:t>
            </a:r>
            <a:r>
              <a:rPr lang="en-US" dirty="0" err="1" smtClean="0"/>
              <a:t>Tahun</a:t>
            </a:r>
            <a:r>
              <a:rPr lang="en-US" dirty="0" smtClean="0"/>
              <a:t> 2022 </a:t>
            </a:r>
            <a:r>
              <a:rPr lang="en-US" dirty="0" err="1"/>
              <a:t>t</a:t>
            </a:r>
            <a:r>
              <a:rPr lang="en-US" dirty="0" err="1" smtClean="0"/>
              <a:t>entang</a:t>
            </a:r>
            <a:r>
              <a:rPr lang="en-US" dirty="0" smtClean="0"/>
              <a:t> </a:t>
            </a:r>
            <a:r>
              <a:rPr lang="en-US" dirty="0" err="1" smtClean="0"/>
              <a:t>Standar</a:t>
            </a:r>
            <a:r>
              <a:rPr lang="en-US" dirty="0" smtClean="0"/>
              <a:t> </a:t>
            </a:r>
            <a:r>
              <a:rPr lang="en-US" dirty="0" err="1" smtClean="0"/>
              <a:t>Kompetensi</a:t>
            </a:r>
            <a:r>
              <a:rPr lang="en-US" dirty="0" smtClean="0"/>
              <a:t> </a:t>
            </a:r>
            <a:r>
              <a:rPr lang="en-US" dirty="0" err="1" smtClean="0"/>
              <a:t>Lulusan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Usia</a:t>
            </a:r>
            <a:r>
              <a:rPr lang="en-US" dirty="0" smtClean="0"/>
              <a:t> </a:t>
            </a:r>
            <a:r>
              <a:rPr lang="en-US" dirty="0" err="1" smtClean="0"/>
              <a:t>Dini</a:t>
            </a:r>
            <a:r>
              <a:rPr lang="en-US" dirty="0" smtClean="0"/>
              <a:t>, </a:t>
            </a:r>
            <a:r>
              <a:rPr lang="en-US" dirty="0" err="1" smtClean="0"/>
              <a:t>Jenjang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Dasar</a:t>
            </a:r>
            <a:r>
              <a:rPr lang="en-US" dirty="0" smtClean="0"/>
              <a:t>, Dan </a:t>
            </a:r>
            <a:r>
              <a:rPr lang="en-US" dirty="0" err="1" smtClean="0"/>
              <a:t>Jenjang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Menengah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41730" y="3933056"/>
            <a:ext cx="5796136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4. </a:t>
            </a:r>
            <a:r>
              <a:rPr lang="en-US" dirty="0" err="1" smtClean="0"/>
              <a:t>Permendikbud</a:t>
            </a:r>
            <a:r>
              <a:rPr lang="en-US" dirty="0" smtClean="0"/>
              <a:t> </a:t>
            </a:r>
            <a:r>
              <a:rPr lang="en-US" dirty="0" err="1" smtClean="0"/>
              <a:t>Ristek</a:t>
            </a:r>
            <a:r>
              <a:rPr lang="en-US" dirty="0" smtClean="0"/>
              <a:t> </a:t>
            </a:r>
            <a:r>
              <a:rPr lang="en-US" dirty="0" err="1" smtClean="0"/>
              <a:t>Nomor</a:t>
            </a:r>
            <a:r>
              <a:rPr lang="en-US" dirty="0" smtClean="0"/>
              <a:t> 7 </a:t>
            </a:r>
            <a:r>
              <a:rPr lang="en-US" dirty="0" err="1" smtClean="0"/>
              <a:t>Tahun</a:t>
            </a:r>
            <a:r>
              <a:rPr lang="en-US" dirty="0" smtClean="0"/>
              <a:t> 2022 </a:t>
            </a:r>
            <a:r>
              <a:rPr lang="en-US" dirty="0" err="1"/>
              <a:t>t</a:t>
            </a:r>
            <a:r>
              <a:rPr lang="en-US" dirty="0" err="1" smtClean="0"/>
              <a:t>entang</a:t>
            </a:r>
            <a:r>
              <a:rPr lang="en-US" dirty="0" smtClean="0"/>
              <a:t> </a:t>
            </a:r>
            <a:r>
              <a:rPr lang="en-US" dirty="0" err="1" smtClean="0"/>
              <a:t>Standar</a:t>
            </a:r>
            <a:r>
              <a:rPr lang="en-US" dirty="0" smtClean="0"/>
              <a:t> Isi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Usia</a:t>
            </a:r>
            <a:r>
              <a:rPr lang="en-US" dirty="0" smtClean="0"/>
              <a:t> </a:t>
            </a:r>
            <a:r>
              <a:rPr lang="en-US" dirty="0" err="1" smtClean="0"/>
              <a:t>Dini</a:t>
            </a:r>
            <a:r>
              <a:rPr lang="en-US" dirty="0" smtClean="0"/>
              <a:t>, </a:t>
            </a:r>
            <a:r>
              <a:rPr lang="en-US" dirty="0" err="1" smtClean="0"/>
              <a:t>Jenjang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Dasar</a:t>
            </a:r>
            <a:r>
              <a:rPr lang="en-US" dirty="0" smtClean="0"/>
              <a:t>, Dan </a:t>
            </a:r>
            <a:r>
              <a:rPr lang="en-US" dirty="0" err="1" smtClean="0"/>
              <a:t>Jenjang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Menengah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4739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550" y="695944"/>
            <a:ext cx="4187190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0" dirty="0"/>
              <a:t>Apakah </a:t>
            </a:r>
            <a:r>
              <a:rPr sz="2100" spc="-65" dirty="0"/>
              <a:t>kurikulum </a:t>
            </a:r>
            <a:r>
              <a:rPr sz="2100" spc="-30" dirty="0"/>
              <a:t>operasional</a:t>
            </a:r>
            <a:r>
              <a:rPr sz="2100" spc="-204" dirty="0"/>
              <a:t> </a:t>
            </a:r>
            <a:r>
              <a:rPr sz="2100" spc="-40" dirty="0"/>
              <a:t>itu?</a:t>
            </a:r>
            <a:endParaRPr sz="2100"/>
          </a:p>
        </p:txBody>
      </p:sp>
      <p:sp>
        <p:nvSpPr>
          <p:cNvPr id="3" name="object 3"/>
          <p:cNvSpPr txBox="1"/>
          <p:nvPr/>
        </p:nvSpPr>
        <p:spPr>
          <a:xfrm>
            <a:off x="390550" y="1068494"/>
            <a:ext cx="8153400" cy="27674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284F7C"/>
                </a:solidFill>
                <a:latin typeface="RobotoRegular"/>
                <a:cs typeface="RobotoRegular"/>
              </a:rPr>
              <a:t>satuan pendidikan mengembangkan kurikulum operasionalnya berdasarkan kerangka dasar dan </a:t>
            </a:r>
            <a:r>
              <a:rPr sz="1200" dirty="0">
                <a:solidFill>
                  <a:srgbClr val="284F7C"/>
                </a:solidFill>
                <a:latin typeface="RobotoRegular"/>
                <a:cs typeface="RobotoRegular"/>
              </a:rPr>
              <a:t>struktur </a:t>
            </a:r>
            <a:r>
              <a:rPr sz="1200" spc="-5" dirty="0">
                <a:solidFill>
                  <a:srgbClr val="284F7C"/>
                </a:solidFill>
                <a:latin typeface="RobotoRegular"/>
                <a:cs typeface="RobotoRegular"/>
              </a:rPr>
              <a:t>kurikulum </a:t>
            </a:r>
            <a:r>
              <a:rPr sz="1200" spc="-10" dirty="0">
                <a:solidFill>
                  <a:srgbClr val="284F7C"/>
                </a:solidFill>
                <a:latin typeface="RobotoRegular"/>
                <a:cs typeface="RobotoRegular"/>
              </a:rPr>
              <a:t>yang  </a:t>
            </a:r>
            <a:r>
              <a:rPr sz="1200" spc="-5" dirty="0">
                <a:solidFill>
                  <a:srgbClr val="284F7C"/>
                </a:solidFill>
                <a:latin typeface="RobotoRegular"/>
                <a:cs typeface="RobotoRegular"/>
              </a:rPr>
              <a:t>ditetapkan pemerintah</a:t>
            </a:r>
            <a:endParaRPr sz="1200">
              <a:latin typeface="RobotoRegular"/>
              <a:cs typeface="RobotoRegular"/>
            </a:endParaRPr>
          </a:p>
          <a:p>
            <a:pPr marL="281940" marR="236220" indent="-192405" algn="just">
              <a:lnSpc>
                <a:spcPct val="115100"/>
              </a:lnSpc>
              <a:spcBef>
                <a:spcPts val="880"/>
              </a:spcBef>
              <a:buClr>
                <a:srgbClr val="2A3990"/>
              </a:buClr>
              <a:buChar char="●"/>
              <a:tabLst>
                <a:tab pos="282575" algn="l"/>
              </a:tabLst>
            </a:pPr>
            <a:r>
              <a:rPr sz="1600" spc="-35" dirty="0">
                <a:solidFill>
                  <a:srgbClr val="212121"/>
                </a:solidFill>
                <a:latin typeface="Arial"/>
                <a:cs typeface="Arial"/>
              </a:rPr>
              <a:t>dikembangkan</a:t>
            </a:r>
            <a:r>
              <a:rPr sz="1600" spc="-9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75" dirty="0">
                <a:solidFill>
                  <a:srgbClr val="212121"/>
                </a:solidFill>
                <a:latin typeface="Arial"/>
                <a:cs typeface="Arial"/>
              </a:rPr>
              <a:t>sesuai</a:t>
            </a:r>
            <a:r>
              <a:rPr sz="1600" spc="-1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212121"/>
                </a:solidFill>
                <a:latin typeface="Arial"/>
                <a:cs typeface="Arial"/>
              </a:rPr>
              <a:t>dengan</a:t>
            </a:r>
            <a:r>
              <a:rPr sz="1600" spc="-1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12121"/>
                </a:solidFill>
                <a:latin typeface="Arial"/>
                <a:cs typeface="Arial"/>
              </a:rPr>
              <a:t>konteks</a:t>
            </a:r>
            <a:r>
              <a:rPr sz="1600" spc="-1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35" dirty="0">
                <a:solidFill>
                  <a:srgbClr val="212121"/>
                </a:solidFill>
                <a:latin typeface="Arial"/>
                <a:cs typeface="Arial"/>
              </a:rPr>
              <a:t>dan</a:t>
            </a:r>
            <a:r>
              <a:rPr sz="1600" spc="-1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212121"/>
                </a:solidFill>
                <a:latin typeface="Arial"/>
                <a:cs typeface="Arial"/>
              </a:rPr>
              <a:t>kebutuhan</a:t>
            </a:r>
            <a:r>
              <a:rPr sz="1600" spc="-7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212121"/>
                </a:solidFill>
                <a:latin typeface="Arial"/>
                <a:cs typeface="Arial"/>
              </a:rPr>
              <a:t>pelajar</a:t>
            </a:r>
            <a:r>
              <a:rPr sz="1600" spc="-10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35" dirty="0">
                <a:solidFill>
                  <a:srgbClr val="212121"/>
                </a:solidFill>
                <a:latin typeface="Arial"/>
                <a:cs typeface="Arial"/>
              </a:rPr>
              <a:t>dan</a:t>
            </a:r>
            <a:r>
              <a:rPr sz="1600" spc="-1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212121"/>
                </a:solidFill>
                <a:latin typeface="Arial"/>
                <a:cs typeface="Arial"/>
              </a:rPr>
              <a:t>satuan</a:t>
            </a:r>
            <a:r>
              <a:rPr sz="1600" spc="-9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12121"/>
                </a:solidFill>
                <a:latin typeface="Arial"/>
                <a:cs typeface="Arial"/>
              </a:rPr>
              <a:t>pendidika</a:t>
            </a:r>
            <a:r>
              <a:rPr sz="1400" spc="-15" dirty="0">
                <a:solidFill>
                  <a:srgbClr val="212121"/>
                </a:solidFill>
                <a:latin typeface="Arial"/>
                <a:cs typeface="Arial"/>
              </a:rPr>
              <a:t>n</a:t>
            </a:r>
            <a:r>
              <a:rPr sz="1400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212121"/>
                </a:solidFill>
                <a:latin typeface="Arial"/>
                <a:cs typeface="Arial"/>
              </a:rPr>
              <a:t>oleh  </a:t>
            </a:r>
            <a:r>
              <a:rPr sz="1600" spc="-35" dirty="0">
                <a:solidFill>
                  <a:srgbClr val="212121"/>
                </a:solidFill>
                <a:latin typeface="Arial"/>
                <a:cs typeface="Arial"/>
              </a:rPr>
              <a:t>seluruh</a:t>
            </a:r>
            <a:r>
              <a:rPr sz="1600" spc="-8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35" dirty="0">
                <a:solidFill>
                  <a:srgbClr val="212121"/>
                </a:solidFill>
                <a:latin typeface="Arial"/>
                <a:cs typeface="Arial"/>
              </a:rPr>
              <a:t>unsur</a:t>
            </a:r>
            <a:r>
              <a:rPr sz="1600" spc="-9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65" dirty="0">
                <a:solidFill>
                  <a:srgbClr val="212121"/>
                </a:solidFill>
                <a:latin typeface="Arial"/>
                <a:cs typeface="Arial"/>
              </a:rPr>
              <a:t>yang</a:t>
            </a:r>
            <a:r>
              <a:rPr sz="1600" spc="-9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60" dirty="0">
                <a:solidFill>
                  <a:srgbClr val="212121"/>
                </a:solidFill>
                <a:latin typeface="Arial"/>
                <a:cs typeface="Arial"/>
              </a:rPr>
              <a:t>ada</a:t>
            </a:r>
            <a:r>
              <a:rPr sz="1600" spc="-10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12121"/>
                </a:solidFill>
                <a:latin typeface="Arial"/>
                <a:cs typeface="Arial"/>
              </a:rPr>
              <a:t>di</a:t>
            </a:r>
            <a:r>
              <a:rPr sz="1600" spc="-1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212121"/>
                </a:solidFill>
                <a:latin typeface="Arial"/>
                <a:cs typeface="Arial"/>
              </a:rPr>
              <a:t>satuan</a:t>
            </a:r>
            <a:r>
              <a:rPr sz="1600" spc="-9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12121"/>
                </a:solidFill>
                <a:latin typeface="Arial"/>
                <a:cs typeface="Arial"/>
              </a:rPr>
              <a:t>pendidikan</a:t>
            </a:r>
            <a:r>
              <a:rPr sz="1600" spc="-1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75" dirty="0">
                <a:solidFill>
                  <a:srgbClr val="212121"/>
                </a:solidFill>
                <a:latin typeface="Arial"/>
                <a:cs typeface="Arial"/>
              </a:rPr>
              <a:t>secara</a:t>
            </a:r>
            <a:r>
              <a:rPr sz="1600" spc="-10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212121"/>
                </a:solidFill>
                <a:latin typeface="Arial"/>
                <a:cs typeface="Arial"/>
              </a:rPr>
              <a:t>kolaboratif,</a:t>
            </a:r>
            <a:r>
              <a:rPr sz="1600" spc="-1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12121"/>
                </a:solidFill>
                <a:latin typeface="Arial"/>
                <a:cs typeface="Arial"/>
              </a:rPr>
              <a:t>di</a:t>
            </a:r>
            <a:r>
              <a:rPr sz="1600" spc="-1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212121"/>
                </a:solidFill>
                <a:latin typeface="Arial"/>
                <a:cs typeface="Arial"/>
              </a:rPr>
              <a:t>bawah</a:t>
            </a:r>
            <a:r>
              <a:rPr sz="1600" spc="-8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212121"/>
                </a:solidFill>
                <a:latin typeface="Arial"/>
                <a:cs typeface="Arial"/>
              </a:rPr>
              <a:t>koordinasi</a:t>
            </a:r>
            <a:r>
              <a:rPr sz="1600" spc="-1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12121"/>
                </a:solidFill>
                <a:latin typeface="Arial"/>
                <a:cs typeface="Arial"/>
              </a:rPr>
              <a:t>dan  supervisi </a:t>
            </a:r>
            <a:r>
              <a:rPr sz="1600" spc="-45" dirty="0">
                <a:solidFill>
                  <a:srgbClr val="212121"/>
                </a:solidFill>
                <a:latin typeface="Arial"/>
                <a:cs typeface="Arial"/>
              </a:rPr>
              <a:t>dinas</a:t>
            </a:r>
            <a:r>
              <a:rPr sz="1600" spc="-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12121"/>
                </a:solidFill>
                <a:latin typeface="Arial"/>
                <a:cs typeface="Arial"/>
              </a:rPr>
              <a:t>pendidikan.</a:t>
            </a:r>
            <a:endParaRPr sz="1600">
              <a:latin typeface="Arial"/>
              <a:cs typeface="Arial"/>
            </a:endParaRPr>
          </a:p>
          <a:p>
            <a:pPr marL="281940" indent="-192405" algn="just">
              <a:lnSpc>
                <a:spcPct val="100000"/>
              </a:lnSpc>
              <a:spcBef>
                <a:spcPts val="290"/>
              </a:spcBef>
              <a:buClr>
                <a:srgbClr val="2A3990"/>
              </a:buClr>
              <a:buChar char="●"/>
              <a:tabLst>
                <a:tab pos="282575" algn="l"/>
              </a:tabLst>
            </a:pPr>
            <a:r>
              <a:rPr sz="1600" spc="-25" dirty="0">
                <a:solidFill>
                  <a:srgbClr val="212121"/>
                </a:solidFill>
                <a:latin typeface="Arial"/>
                <a:cs typeface="Arial"/>
              </a:rPr>
              <a:t>memuat</a:t>
            </a:r>
            <a:r>
              <a:rPr sz="1600" spc="-1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35" dirty="0">
                <a:solidFill>
                  <a:srgbClr val="212121"/>
                </a:solidFill>
                <a:latin typeface="Arial"/>
                <a:cs typeface="Arial"/>
              </a:rPr>
              <a:t>seluruh</a:t>
            </a:r>
            <a:r>
              <a:rPr sz="1600" spc="-8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212121"/>
                </a:solidFill>
                <a:latin typeface="Arial"/>
                <a:cs typeface="Arial"/>
              </a:rPr>
              <a:t>rencana</a:t>
            </a:r>
            <a:r>
              <a:rPr sz="1600" spc="-1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65" dirty="0">
                <a:solidFill>
                  <a:srgbClr val="212121"/>
                </a:solidFill>
                <a:latin typeface="Arial"/>
                <a:cs typeface="Arial"/>
              </a:rPr>
              <a:t>proses</a:t>
            </a:r>
            <a:r>
              <a:rPr sz="1600" spc="-1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212121"/>
                </a:solidFill>
                <a:latin typeface="Arial"/>
                <a:cs typeface="Arial"/>
              </a:rPr>
              <a:t>belajar</a:t>
            </a:r>
            <a:r>
              <a:rPr sz="1600" spc="-8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65" dirty="0">
                <a:solidFill>
                  <a:srgbClr val="212121"/>
                </a:solidFill>
                <a:latin typeface="Arial"/>
                <a:cs typeface="Arial"/>
              </a:rPr>
              <a:t>yang</a:t>
            </a:r>
            <a:r>
              <a:rPr sz="1600" spc="-9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212121"/>
                </a:solidFill>
                <a:latin typeface="Arial"/>
                <a:cs typeface="Arial"/>
              </a:rPr>
              <a:t>diselenggarakan</a:t>
            </a:r>
            <a:r>
              <a:rPr sz="1600" spc="-8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12121"/>
                </a:solidFill>
                <a:latin typeface="Arial"/>
                <a:cs typeface="Arial"/>
              </a:rPr>
              <a:t>di</a:t>
            </a:r>
            <a:r>
              <a:rPr sz="1600" spc="-1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212121"/>
                </a:solidFill>
                <a:latin typeface="Arial"/>
                <a:cs typeface="Arial"/>
              </a:rPr>
              <a:t>satuan</a:t>
            </a:r>
            <a:r>
              <a:rPr sz="1600" spc="-8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12121"/>
                </a:solidFill>
                <a:latin typeface="Arial"/>
                <a:cs typeface="Arial"/>
              </a:rPr>
              <a:t>pendidikan</a:t>
            </a:r>
            <a:r>
              <a:rPr sz="1600" spc="-1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12121"/>
                </a:solidFill>
                <a:latin typeface="Arial"/>
                <a:cs typeface="Arial"/>
              </a:rPr>
              <a:t>dan</a:t>
            </a:r>
            <a:endParaRPr sz="1600">
              <a:latin typeface="Arial"/>
              <a:cs typeface="Arial"/>
            </a:endParaRPr>
          </a:p>
          <a:p>
            <a:pPr marL="281940" algn="just">
              <a:lnSpc>
                <a:spcPct val="100000"/>
              </a:lnSpc>
              <a:spcBef>
                <a:spcPts val="285"/>
              </a:spcBef>
            </a:pPr>
            <a:r>
              <a:rPr sz="1600" spc="-20" dirty="0">
                <a:solidFill>
                  <a:srgbClr val="212121"/>
                </a:solidFill>
                <a:latin typeface="Arial"/>
                <a:cs typeface="Arial"/>
              </a:rPr>
              <a:t>menjadi </a:t>
            </a:r>
            <a:r>
              <a:rPr sz="1600" spc="-35" dirty="0">
                <a:solidFill>
                  <a:srgbClr val="212121"/>
                </a:solidFill>
                <a:latin typeface="Arial"/>
                <a:cs typeface="Arial"/>
              </a:rPr>
              <a:t>pedoman </a:t>
            </a:r>
            <a:r>
              <a:rPr sz="1600" spc="-55" dirty="0">
                <a:solidFill>
                  <a:srgbClr val="212121"/>
                </a:solidFill>
                <a:latin typeface="Arial"/>
                <a:cs typeface="Arial"/>
              </a:rPr>
              <a:t>penyelenggaraan </a:t>
            </a:r>
            <a:r>
              <a:rPr sz="1600" spc="-35" dirty="0">
                <a:solidFill>
                  <a:srgbClr val="212121"/>
                </a:solidFill>
                <a:latin typeface="Arial"/>
                <a:cs typeface="Arial"/>
              </a:rPr>
              <a:t>kegiatan</a:t>
            </a:r>
            <a:r>
              <a:rPr sz="1600" spc="-3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35" dirty="0">
                <a:solidFill>
                  <a:srgbClr val="212121"/>
                </a:solidFill>
                <a:latin typeface="Arial"/>
                <a:cs typeface="Arial"/>
              </a:rPr>
              <a:t>pembelajaran</a:t>
            </a:r>
            <a:endParaRPr sz="1600">
              <a:latin typeface="Arial"/>
              <a:cs typeface="Arial"/>
            </a:endParaRPr>
          </a:p>
          <a:p>
            <a:pPr marL="281940" indent="-192405" algn="just">
              <a:lnSpc>
                <a:spcPct val="100000"/>
              </a:lnSpc>
              <a:spcBef>
                <a:spcPts val="290"/>
              </a:spcBef>
              <a:buClr>
                <a:srgbClr val="2A3990"/>
              </a:buClr>
              <a:buChar char="●"/>
              <a:tabLst>
                <a:tab pos="282575" algn="l"/>
              </a:tabLst>
            </a:pPr>
            <a:r>
              <a:rPr sz="1600" spc="-25" dirty="0">
                <a:solidFill>
                  <a:srgbClr val="212121"/>
                </a:solidFill>
                <a:latin typeface="Arial"/>
                <a:cs typeface="Arial"/>
              </a:rPr>
              <a:t>membantu</a:t>
            </a:r>
            <a:r>
              <a:rPr sz="1600" spc="-9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65" dirty="0">
                <a:solidFill>
                  <a:srgbClr val="212121"/>
                </a:solidFill>
                <a:latin typeface="Arial"/>
                <a:cs typeface="Arial"/>
              </a:rPr>
              <a:t>proses</a:t>
            </a:r>
            <a:r>
              <a:rPr sz="1600" spc="-1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212121"/>
                </a:solidFill>
                <a:latin typeface="Arial"/>
                <a:cs typeface="Arial"/>
              </a:rPr>
              <a:t>berpikir</a:t>
            </a:r>
            <a:r>
              <a:rPr sz="1600" spc="-1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12121"/>
                </a:solidFill>
                <a:latin typeface="Arial"/>
                <a:cs typeface="Arial"/>
              </a:rPr>
              <a:t>dan</a:t>
            </a:r>
            <a:r>
              <a:rPr sz="1600" spc="-1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212121"/>
                </a:solidFill>
                <a:latin typeface="Arial"/>
                <a:cs typeface="Arial"/>
              </a:rPr>
              <a:t>mengembangkan</a:t>
            </a:r>
            <a:r>
              <a:rPr sz="1600" spc="-8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212121"/>
                </a:solidFill>
                <a:latin typeface="Arial"/>
                <a:cs typeface="Arial"/>
              </a:rPr>
              <a:t>satuan</a:t>
            </a:r>
            <a:r>
              <a:rPr sz="1600" spc="-8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12121"/>
                </a:solidFill>
                <a:latin typeface="Arial"/>
                <a:cs typeface="Arial"/>
              </a:rPr>
              <a:t>pendidikan</a:t>
            </a:r>
            <a:r>
              <a:rPr sz="1600" spc="-1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75" dirty="0">
                <a:solidFill>
                  <a:srgbClr val="212121"/>
                </a:solidFill>
                <a:latin typeface="Arial"/>
                <a:cs typeface="Arial"/>
              </a:rPr>
              <a:t>secara</a:t>
            </a:r>
            <a:r>
              <a:rPr sz="1600" spc="-10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212121"/>
                </a:solidFill>
                <a:latin typeface="Arial"/>
                <a:cs typeface="Arial"/>
              </a:rPr>
              <a:t>kolaboratif.</a:t>
            </a:r>
            <a:endParaRPr sz="1600">
              <a:latin typeface="Arial"/>
              <a:cs typeface="Arial"/>
            </a:endParaRPr>
          </a:p>
          <a:p>
            <a:pPr marL="281940" marR="184150" indent="-192405" algn="just">
              <a:lnSpc>
                <a:spcPct val="114999"/>
              </a:lnSpc>
              <a:buClr>
                <a:srgbClr val="2A3990"/>
              </a:buClr>
              <a:buChar char="●"/>
              <a:tabLst>
                <a:tab pos="282575" algn="l"/>
              </a:tabLst>
            </a:pPr>
            <a:r>
              <a:rPr sz="1600" spc="-40" dirty="0">
                <a:solidFill>
                  <a:srgbClr val="212121"/>
                </a:solidFill>
                <a:latin typeface="Arial"/>
                <a:cs typeface="Arial"/>
              </a:rPr>
              <a:t>merupakan</a:t>
            </a:r>
            <a:r>
              <a:rPr sz="1600" spc="-8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12121"/>
                </a:solidFill>
                <a:latin typeface="Arial"/>
                <a:cs typeface="Arial"/>
              </a:rPr>
              <a:t>hasil</a:t>
            </a:r>
            <a:r>
              <a:rPr sz="1600" spc="-1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12121"/>
                </a:solidFill>
                <a:latin typeface="Arial"/>
                <a:cs typeface="Arial"/>
              </a:rPr>
              <a:t>refleksi</a:t>
            </a:r>
            <a:r>
              <a:rPr sz="1600" spc="-1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70" dirty="0">
                <a:solidFill>
                  <a:srgbClr val="212121"/>
                </a:solidFill>
                <a:latin typeface="Arial"/>
                <a:cs typeface="Arial"/>
              </a:rPr>
              <a:t>semua</a:t>
            </a:r>
            <a:r>
              <a:rPr sz="1600" spc="-9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35" dirty="0">
                <a:solidFill>
                  <a:srgbClr val="212121"/>
                </a:solidFill>
                <a:latin typeface="Arial"/>
                <a:cs typeface="Arial"/>
              </a:rPr>
              <a:t>unsur</a:t>
            </a:r>
            <a:r>
              <a:rPr sz="1600" spc="-9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12121"/>
                </a:solidFill>
                <a:latin typeface="Arial"/>
                <a:cs typeface="Arial"/>
              </a:rPr>
              <a:t>pendidik</a:t>
            </a:r>
            <a:r>
              <a:rPr sz="1600" spc="-1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12121"/>
                </a:solidFill>
                <a:latin typeface="Arial"/>
                <a:cs typeface="Arial"/>
              </a:rPr>
              <a:t>di</a:t>
            </a:r>
            <a:r>
              <a:rPr sz="1600" spc="-10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212121"/>
                </a:solidFill>
                <a:latin typeface="Arial"/>
                <a:cs typeface="Arial"/>
              </a:rPr>
              <a:t>satuan</a:t>
            </a:r>
            <a:r>
              <a:rPr sz="1600" spc="-8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12121"/>
                </a:solidFill>
                <a:latin typeface="Arial"/>
                <a:cs typeface="Arial"/>
              </a:rPr>
              <a:t>pendidikan</a:t>
            </a:r>
            <a:r>
              <a:rPr sz="1600" spc="-1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65" dirty="0">
                <a:solidFill>
                  <a:srgbClr val="212121"/>
                </a:solidFill>
                <a:latin typeface="Arial"/>
                <a:cs typeface="Arial"/>
              </a:rPr>
              <a:t>yang</a:t>
            </a:r>
            <a:r>
              <a:rPr sz="1600" spc="-8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12121"/>
                </a:solidFill>
                <a:latin typeface="Arial"/>
                <a:cs typeface="Arial"/>
              </a:rPr>
              <a:t>kemudian</a:t>
            </a:r>
            <a:r>
              <a:rPr sz="1600" spc="-1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12121"/>
                </a:solidFill>
                <a:latin typeface="Arial"/>
                <a:cs typeface="Arial"/>
              </a:rPr>
              <a:t>perlu  </a:t>
            </a:r>
            <a:r>
              <a:rPr sz="1600" spc="10" dirty="0">
                <a:solidFill>
                  <a:srgbClr val="212121"/>
                </a:solidFill>
                <a:latin typeface="Arial"/>
                <a:cs typeface="Arial"/>
              </a:rPr>
              <a:t>ditinjau</a:t>
            </a:r>
            <a:r>
              <a:rPr sz="1600" spc="-1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75" dirty="0">
                <a:solidFill>
                  <a:srgbClr val="212121"/>
                </a:solidFill>
                <a:latin typeface="Arial"/>
                <a:cs typeface="Arial"/>
              </a:rPr>
              <a:t>secara</a:t>
            </a:r>
            <a:r>
              <a:rPr sz="1600" spc="-1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35" dirty="0">
                <a:solidFill>
                  <a:srgbClr val="212121"/>
                </a:solidFill>
                <a:latin typeface="Arial"/>
                <a:cs typeface="Arial"/>
              </a:rPr>
              <a:t>berkala</a:t>
            </a:r>
            <a:r>
              <a:rPr sz="1600" spc="-1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212121"/>
                </a:solidFill>
                <a:latin typeface="Arial"/>
                <a:cs typeface="Arial"/>
              </a:rPr>
              <a:t>guna</a:t>
            </a:r>
            <a:r>
              <a:rPr sz="1600" spc="-9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212121"/>
                </a:solidFill>
                <a:latin typeface="Arial"/>
                <a:cs typeface="Arial"/>
              </a:rPr>
              <a:t>disesuaikan</a:t>
            </a:r>
            <a:r>
              <a:rPr sz="1600" spc="-10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212121"/>
                </a:solidFill>
                <a:latin typeface="Arial"/>
                <a:cs typeface="Arial"/>
              </a:rPr>
              <a:t>dengan</a:t>
            </a:r>
            <a:r>
              <a:rPr sz="1600" spc="-1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212121"/>
                </a:solidFill>
                <a:latin typeface="Arial"/>
                <a:cs typeface="Arial"/>
              </a:rPr>
              <a:t>kebutuhan</a:t>
            </a:r>
            <a:r>
              <a:rPr sz="1600" spc="-1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12121"/>
                </a:solidFill>
                <a:latin typeface="Arial"/>
                <a:cs typeface="Arial"/>
              </a:rPr>
              <a:t>pelajar.</a:t>
            </a:r>
            <a:endParaRPr sz="1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80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21581"/>
            <a:ext cx="8229600" cy="144911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40"/>
              </a:spcBef>
            </a:pPr>
            <a:r>
              <a:rPr spc="-15" dirty="0"/>
              <a:t>Prinsip</a:t>
            </a:r>
          </a:p>
          <a:p>
            <a:pPr marR="6350" algn="r">
              <a:lnSpc>
                <a:spcPct val="100000"/>
              </a:lnSpc>
              <a:spcBef>
                <a:spcPts val="340"/>
              </a:spcBef>
            </a:pPr>
            <a:r>
              <a:rPr spc="-25" dirty="0"/>
              <a:t>pengemba</a:t>
            </a:r>
            <a:r>
              <a:rPr spc="-20" dirty="0"/>
              <a:t>n</a:t>
            </a:r>
            <a:r>
              <a:rPr spc="15" dirty="0"/>
              <a:t>gan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1271" y="1577006"/>
            <a:ext cx="2012314" cy="10202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901700" algn="r">
              <a:lnSpc>
                <a:spcPct val="115100"/>
              </a:lnSpc>
              <a:spcBef>
                <a:spcPts val="90"/>
              </a:spcBef>
            </a:pPr>
            <a:r>
              <a:rPr sz="1900" b="1" spc="-50" dirty="0">
                <a:solidFill>
                  <a:srgbClr val="0A5293"/>
                </a:solidFill>
                <a:latin typeface="Trebuchet MS"/>
                <a:cs typeface="Trebuchet MS"/>
              </a:rPr>
              <a:t>k</a:t>
            </a:r>
            <a:r>
              <a:rPr sz="1900" b="1" spc="-60" dirty="0">
                <a:solidFill>
                  <a:srgbClr val="0A5293"/>
                </a:solidFill>
                <a:latin typeface="Trebuchet MS"/>
                <a:cs typeface="Trebuchet MS"/>
              </a:rPr>
              <a:t>u</a:t>
            </a:r>
            <a:r>
              <a:rPr sz="1900" b="1" spc="-70" dirty="0">
                <a:solidFill>
                  <a:srgbClr val="0A5293"/>
                </a:solidFill>
                <a:latin typeface="Trebuchet MS"/>
                <a:cs typeface="Trebuchet MS"/>
              </a:rPr>
              <a:t>rik</a:t>
            </a:r>
            <a:r>
              <a:rPr sz="1900" b="1" spc="-100" dirty="0">
                <a:solidFill>
                  <a:srgbClr val="0A5293"/>
                </a:solidFill>
                <a:latin typeface="Trebuchet MS"/>
                <a:cs typeface="Trebuchet MS"/>
              </a:rPr>
              <a:t>u</a:t>
            </a:r>
            <a:r>
              <a:rPr sz="1900" b="1" spc="-30" dirty="0">
                <a:solidFill>
                  <a:srgbClr val="0A5293"/>
                </a:solidFill>
                <a:latin typeface="Trebuchet MS"/>
                <a:cs typeface="Trebuchet MS"/>
              </a:rPr>
              <a:t>lum  operasional</a:t>
            </a:r>
            <a:r>
              <a:rPr sz="1900" b="1" spc="-160" dirty="0">
                <a:solidFill>
                  <a:srgbClr val="0A5293"/>
                </a:solidFill>
                <a:latin typeface="Trebuchet MS"/>
                <a:cs typeface="Trebuchet MS"/>
              </a:rPr>
              <a:t> </a:t>
            </a:r>
            <a:r>
              <a:rPr sz="1900" b="1" spc="-50" dirty="0">
                <a:solidFill>
                  <a:srgbClr val="0A5293"/>
                </a:solidFill>
                <a:latin typeface="Trebuchet MS"/>
                <a:cs typeface="Trebuchet MS"/>
              </a:rPr>
              <a:t>di </a:t>
            </a:r>
            <a:r>
              <a:rPr sz="1900" b="1" spc="-35" dirty="0">
                <a:solidFill>
                  <a:srgbClr val="0A5293"/>
                </a:solidFill>
                <a:latin typeface="Trebuchet MS"/>
                <a:cs typeface="Trebuchet MS"/>
              </a:rPr>
              <a:t> </a:t>
            </a:r>
            <a:r>
              <a:rPr sz="1900" b="1" spc="-15" dirty="0">
                <a:solidFill>
                  <a:srgbClr val="0A5293"/>
                </a:solidFill>
                <a:latin typeface="Trebuchet MS"/>
                <a:cs typeface="Trebuchet MS"/>
              </a:rPr>
              <a:t>satuan</a:t>
            </a:r>
            <a:r>
              <a:rPr sz="1900" b="1" spc="-155" dirty="0">
                <a:solidFill>
                  <a:srgbClr val="0A5293"/>
                </a:solidFill>
                <a:latin typeface="Trebuchet MS"/>
                <a:cs typeface="Trebuchet MS"/>
              </a:rPr>
              <a:t> </a:t>
            </a:r>
            <a:r>
              <a:rPr sz="1900" b="1" spc="-50" dirty="0">
                <a:solidFill>
                  <a:srgbClr val="0A5293"/>
                </a:solidFill>
                <a:latin typeface="Trebuchet MS"/>
                <a:cs typeface="Trebuchet MS"/>
              </a:rPr>
              <a:t>pendidikan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43808" y="2096843"/>
            <a:ext cx="5680075" cy="4138441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42900" marR="235585" indent="-330835">
              <a:lnSpc>
                <a:spcPts val="1820"/>
              </a:lnSpc>
              <a:spcBef>
                <a:spcPts val="315"/>
              </a:spcBef>
              <a:buSzPct val="114285"/>
              <a:buAutoNum type="arabicPeriod"/>
              <a:tabLst>
                <a:tab pos="342900" algn="l"/>
                <a:tab pos="343535" algn="l"/>
              </a:tabLst>
            </a:pPr>
            <a:r>
              <a:rPr sz="1400" b="1" spc="-20" dirty="0">
                <a:solidFill>
                  <a:srgbClr val="0A5293"/>
                </a:solidFill>
                <a:latin typeface="Trebuchet MS"/>
                <a:cs typeface="Trebuchet MS"/>
              </a:rPr>
              <a:t>Berpusat </a:t>
            </a:r>
            <a:r>
              <a:rPr sz="1400" b="1" spc="-10" dirty="0">
                <a:solidFill>
                  <a:srgbClr val="0A5293"/>
                </a:solidFill>
                <a:latin typeface="Trebuchet MS"/>
                <a:cs typeface="Trebuchet MS"/>
              </a:rPr>
              <a:t>pada </a:t>
            </a:r>
            <a:r>
              <a:rPr sz="1400" b="1" spc="-30" dirty="0">
                <a:solidFill>
                  <a:srgbClr val="0A5293"/>
                </a:solidFill>
                <a:latin typeface="Trebuchet MS"/>
                <a:cs typeface="Trebuchet MS"/>
              </a:rPr>
              <a:t>peserta didik</a:t>
            </a:r>
            <a:r>
              <a:rPr sz="1300" b="1" spc="-30" dirty="0">
                <a:solidFill>
                  <a:srgbClr val="0A5293"/>
                </a:solidFill>
                <a:latin typeface="Trebuchet MS"/>
                <a:cs typeface="Trebuchet MS"/>
              </a:rPr>
              <a:t>, </a:t>
            </a:r>
            <a:r>
              <a:rPr sz="1300" spc="-10" dirty="0">
                <a:solidFill>
                  <a:srgbClr val="2A3990"/>
                </a:solidFill>
                <a:latin typeface="Arial"/>
                <a:cs typeface="Arial"/>
              </a:rPr>
              <a:t>yaitu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pembelajaran </a:t>
            </a:r>
            <a:r>
              <a:rPr sz="1300" spc="-45" dirty="0">
                <a:solidFill>
                  <a:srgbClr val="2A3990"/>
                </a:solidFill>
                <a:latin typeface="Arial"/>
                <a:cs typeface="Arial"/>
              </a:rPr>
              <a:t>harus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memenuhi  </a:t>
            </a:r>
            <a:r>
              <a:rPr sz="1300" spc="-50" dirty="0">
                <a:solidFill>
                  <a:srgbClr val="2A3990"/>
                </a:solidFill>
                <a:latin typeface="Arial"/>
                <a:cs typeface="Arial"/>
              </a:rPr>
              <a:t>keragaman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potensi,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kebutuhan</a:t>
            </a:r>
            <a:r>
              <a:rPr sz="1300" spc="-7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perkembangan</a:t>
            </a:r>
            <a:r>
              <a:rPr sz="1300" spc="-6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dan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tahapan</a:t>
            </a:r>
            <a:r>
              <a:rPr sz="1300" spc="-8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belajar,</a:t>
            </a:r>
            <a:r>
              <a:rPr sz="1300" spc="-7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serta</a:t>
            </a:r>
            <a:endParaRPr sz="1300" dirty="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  <a:spcBef>
                <a:spcPts val="140"/>
              </a:spcBef>
            </a:pP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kepentingan</a:t>
            </a:r>
            <a:r>
              <a:rPr sz="1300" spc="-7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peserta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A3990"/>
                </a:solidFill>
                <a:latin typeface="Arial"/>
                <a:cs typeface="Arial"/>
              </a:rPr>
              <a:t>didik.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A3990"/>
                </a:solidFill>
                <a:latin typeface="Arial"/>
                <a:cs typeface="Arial"/>
              </a:rPr>
              <a:t>Profil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Pelajar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Pancasila</a:t>
            </a:r>
            <a:r>
              <a:rPr sz="13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selalu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menjadi</a:t>
            </a:r>
            <a:r>
              <a:rPr sz="1300" spc="-8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rujukan</a:t>
            </a:r>
            <a:endParaRPr sz="1300" dirty="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  <a:spcBef>
                <a:spcPts val="229"/>
              </a:spcBef>
            </a:pP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pada</a:t>
            </a:r>
            <a:r>
              <a:rPr sz="13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60" dirty="0">
                <a:solidFill>
                  <a:srgbClr val="2A3990"/>
                </a:solidFill>
                <a:latin typeface="Arial"/>
                <a:cs typeface="Arial"/>
              </a:rPr>
              <a:t>semua</a:t>
            </a:r>
            <a:r>
              <a:rPr sz="1300" spc="-8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tahapan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dalam</a:t>
            </a:r>
            <a:r>
              <a:rPr sz="13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penyusunan</a:t>
            </a:r>
            <a:r>
              <a:rPr sz="1300" spc="-4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A3990"/>
                </a:solidFill>
                <a:latin typeface="Arial"/>
                <a:cs typeface="Arial"/>
              </a:rPr>
              <a:t>kurikulum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operasional</a:t>
            </a:r>
            <a:r>
              <a:rPr sz="1300" spc="-6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sekolah</a:t>
            </a:r>
            <a:endParaRPr sz="1300" dirty="0">
              <a:latin typeface="Arial"/>
              <a:cs typeface="Arial"/>
            </a:endParaRPr>
          </a:p>
          <a:p>
            <a:pPr marL="342900" indent="-330835">
              <a:lnSpc>
                <a:spcPct val="100000"/>
              </a:lnSpc>
              <a:spcBef>
                <a:spcPts val="35"/>
              </a:spcBef>
              <a:buSzPct val="114285"/>
              <a:buAutoNum type="arabicPeriod" startAt="2"/>
              <a:tabLst>
                <a:tab pos="342900" algn="l"/>
                <a:tab pos="343535" algn="l"/>
              </a:tabLst>
            </a:pPr>
            <a:r>
              <a:rPr sz="1400" b="1" spc="-20" dirty="0">
                <a:solidFill>
                  <a:srgbClr val="0A5293"/>
                </a:solidFill>
                <a:latin typeface="Trebuchet MS"/>
                <a:cs typeface="Trebuchet MS"/>
              </a:rPr>
              <a:t>Kontekstual</a:t>
            </a:r>
            <a:r>
              <a:rPr sz="1400" spc="-20" dirty="0">
                <a:solidFill>
                  <a:srgbClr val="2A3990"/>
                </a:solidFill>
                <a:latin typeface="Arial"/>
                <a:cs typeface="Arial"/>
              </a:rPr>
              <a:t>,</a:t>
            </a:r>
            <a:r>
              <a:rPr sz="1400" spc="-27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menunjukkan 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kekhasan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dan </a:t>
            </a:r>
            <a:r>
              <a:rPr sz="1300" spc="-60" dirty="0">
                <a:solidFill>
                  <a:srgbClr val="2A3990"/>
                </a:solidFill>
                <a:latin typeface="Arial"/>
                <a:cs typeface="Arial"/>
              </a:rPr>
              <a:t>sesuai </a:t>
            </a:r>
            <a:r>
              <a:rPr sz="1300" spc="-45" dirty="0">
                <a:solidFill>
                  <a:srgbClr val="2A3990"/>
                </a:solidFill>
                <a:latin typeface="Arial"/>
                <a:cs typeface="Arial"/>
              </a:rPr>
              <a:t>dengan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karakteristik</a:t>
            </a:r>
            <a:endParaRPr sz="1300" dirty="0">
              <a:latin typeface="Arial"/>
              <a:cs typeface="Arial"/>
            </a:endParaRPr>
          </a:p>
          <a:p>
            <a:pPr marL="342900" marR="64135">
              <a:lnSpc>
                <a:spcPts val="1789"/>
              </a:lnSpc>
              <a:spcBef>
                <a:spcPts val="85"/>
              </a:spcBef>
            </a:pP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satuan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pendidikan,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konteks </a:t>
            </a:r>
            <a:r>
              <a:rPr sz="1300" spc="-45" dirty="0">
                <a:solidFill>
                  <a:srgbClr val="2A3990"/>
                </a:solidFill>
                <a:latin typeface="Arial"/>
                <a:cs typeface="Arial"/>
              </a:rPr>
              <a:t>sosial 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budaya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dan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lingkungan,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serta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dunia</a:t>
            </a:r>
            <a:r>
              <a:rPr sz="1300" spc="-17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kerja 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dan</a:t>
            </a:r>
            <a:r>
              <a:rPr sz="1300" spc="-8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A3990"/>
                </a:solidFill>
                <a:latin typeface="Arial"/>
                <a:cs typeface="Arial"/>
              </a:rPr>
              <a:t>industri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0" dirty="0">
                <a:solidFill>
                  <a:srgbClr val="2A3990"/>
                </a:solidFill>
                <a:latin typeface="Arial"/>
                <a:cs typeface="Arial"/>
              </a:rPr>
              <a:t>(khusus</a:t>
            </a:r>
            <a:r>
              <a:rPr sz="1300" spc="-6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05" dirty="0">
                <a:solidFill>
                  <a:srgbClr val="2A3990"/>
                </a:solidFill>
                <a:latin typeface="Arial"/>
                <a:cs typeface="Arial"/>
              </a:rPr>
              <a:t>SMK),</a:t>
            </a:r>
            <a:r>
              <a:rPr sz="1300" spc="-8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dan</a:t>
            </a:r>
            <a:r>
              <a:rPr sz="1300" spc="-7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menunjukkan</a:t>
            </a:r>
            <a:r>
              <a:rPr sz="1300" spc="-6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karakteristik</a:t>
            </a:r>
            <a:r>
              <a:rPr sz="1300" spc="-7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atau</a:t>
            </a:r>
            <a:r>
              <a:rPr sz="1300" spc="-8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0" dirty="0">
                <a:solidFill>
                  <a:srgbClr val="2A3990"/>
                </a:solidFill>
                <a:latin typeface="Arial"/>
                <a:cs typeface="Arial"/>
              </a:rPr>
              <a:t>kekhususan</a:t>
            </a:r>
            <a:endParaRPr sz="1300" dirty="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  <a:spcBef>
                <a:spcPts val="140"/>
              </a:spcBef>
            </a:pP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peserta </a:t>
            </a:r>
            <a:r>
              <a:rPr sz="1300" spc="5" dirty="0">
                <a:solidFill>
                  <a:srgbClr val="2A3990"/>
                </a:solidFill>
                <a:latin typeface="Arial"/>
                <a:cs typeface="Arial"/>
              </a:rPr>
              <a:t>didik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berkebutuhan</a:t>
            </a:r>
            <a:r>
              <a:rPr sz="1300" spc="-25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0" dirty="0">
                <a:solidFill>
                  <a:srgbClr val="2A3990"/>
                </a:solidFill>
                <a:latin typeface="Arial"/>
                <a:cs typeface="Arial"/>
              </a:rPr>
              <a:t>khusus (khusus </a:t>
            </a:r>
            <a:r>
              <a:rPr sz="1300" spc="-105" dirty="0">
                <a:solidFill>
                  <a:srgbClr val="2A3990"/>
                </a:solidFill>
                <a:latin typeface="Arial"/>
                <a:cs typeface="Arial"/>
              </a:rPr>
              <a:t>SLB)</a:t>
            </a:r>
            <a:endParaRPr sz="1300" dirty="0">
              <a:latin typeface="Arial"/>
              <a:cs typeface="Arial"/>
            </a:endParaRPr>
          </a:p>
          <a:p>
            <a:pPr marL="342900" indent="-330835">
              <a:lnSpc>
                <a:spcPct val="100000"/>
              </a:lnSpc>
              <a:spcBef>
                <a:spcPts val="40"/>
              </a:spcBef>
              <a:buSzPct val="114285"/>
              <a:buAutoNum type="arabicPeriod" startAt="3"/>
              <a:tabLst>
                <a:tab pos="342900" algn="l"/>
                <a:tab pos="343535" algn="l"/>
              </a:tabLst>
            </a:pPr>
            <a:r>
              <a:rPr sz="1400" b="1" spc="-25" dirty="0">
                <a:solidFill>
                  <a:srgbClr val="0A5293"/>
                </a:solidFill>
                <a:latin typeface="Trebuchet MS"/>
                <a:cs typeface="Trebuchet MS"/>
              </a:rPr>
              <a:t>Esensial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,</a:t>
            </a:r>
            <a:r>
              <a:rPr sz="1300" spc="-11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A3990"/>
                </a:solidFill>
                <a:latin typeface="Arial"/>
                <a:cs typeface="Arial"/>
              </a:rPr>
              <a:t>yaitu</a:t>
            </a:r>
            <a:r>
              <a:rPr sz="1300" spc="-7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memuat</a:t>
            </a:r>
            <a:r>
              <a:rPr sz="1300" spc="-10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60" dirty="0">
                <a:solidFill>
                  <a:srgbClr val="2A3990"/>
                </a:solidFill>
                <a:latin typeface="Arial"/>
                <a:cs typeface="Arial"/>
              </a:rPr>
              <a:t>semua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unsur</a:t>
            </a:r>
            <a:r>
              <a:rPr sz="1300" spc="-7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informasi</a:t>
            </a:r>
            <a:r>
              <a:rPr sz="1300" spc="-8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A3990"/>
                </a:solidFill>
                <a:latin typeface="Arial"/>
                <a:cs typeface="Arial"/>
              </a:rPr>
              <a:t>penting/utama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yang</a:t>
            </a:r>
            <a:endParaRPr sz="1300" dirty="0">
              <a:latin typeface="Arial"/>
              <a:cs typeface="Arial"/>
            </a:endParaRPr>
          </a:p>
          <a:p>
            <a:pPr marL="342900" marR="255904">
              <a:lnSpc>
                <a:spcPts val="1800"/>
              </a:lnSpc>
              <a:spcBef>
                <a:spcPts val="60"/>
              </a:spcBef>
            </a:pPr>
            <a:r>
              <a:rPr sz="1300" spc="-5" dirty="0">
                <a:solidFill>
                  <a:srgbClr val="2A3990"/>
                </a:solidFill>
                <a:latin typeface="Arial"/>
                <a:cs typeface="Arial"/>
              </a:rPr>
              <a:t>dibutuhkan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dan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digunakan</a:t>
            </a:r>
            <a:r>
              <a:rPr sz="1300" spc="-7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2A3990"/>
                </a:solidFill>
                <a:latin typeface="Arial"/>
                <a:cs typeface="Arial"/>
              </a:rPr>
              <a:t>di</a:t>
            </a:r>
            <a:r>
              <a:rPr sz="1300" spc="-10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satuan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pendidikan.</a:t>
            </a:r>
            <a:r>
              <a:rPr sz="1300" spc="-7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Bahasa</a:t>
            </a:r>
            <a:r>
              <a:rPr sz="1300" spc="-10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yang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digunakan  </a:t>
            </a:r>
            <a:r>
              <a:rPr sz="1300" spc="-50" dirty="0">
                <a:solidFill>
                  <a:srgbClr val="2A3990"/>
                </a:solidFill>
                <a:latin typeface="Arial"/>
                <a:cs typeface="Arial"/>
              </a:rPr>
              <a:t>lugas, 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ringkas,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dan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mudah</a:t>
            </a:r>
            <a:r>
              <a:rPr sz="1300" spc="-21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dipahami</a:t>
            </a:r>
            <a:endParaRPr sz="1300" dirty="0">
              <a:latin typeface="Arial"/>
              <a:cs typeface="Arial"/>
            </a:endParaRPr>
          </a:p>
          <a:p>
            <a:pPr marL="342900" indent="-330835">
              <a:lnSpc>
                <a:spcPts val="1855"/>
              </a:lnSpc>
              <a:buSzPct val="114285"/>
              <a:buAutoNum type="arabicPeriod" startAt="4"/>
              <a:tabLst>
                <a:tab pos="342900" algn="l"/>
                <a:tab pos="343535" algn="l"/>
              </a:tabLst>
            </a:pPr>
            <a:r>
              <a:rPr sz="1400" b="1" spc="-35" dirty="0">
                <a:solidFill>
                  <a:srgbClr val="0A5293"/>
                </a:solidFill>
                <a:latin typeface="Trebuchet MS"/>
                <a:cs typeface="Trebuchet MS"/>
              </a:rPr>
              <a:t>Akuntabel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,</a:t>
            </a:r>
            <a:r>
              <a:rPr sz="1300" spc="-11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dapat</a:t>
            </a:r>
            <a:r>
              <a:rPr sz="1300" spc="-7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dipertanggungjawabkan </a:t>
            </a:r>
            <a:r>
              <a:rPr sz="1300" spc="-45" dirty="0">
                <a:solidFill>
                  <a:srgbClr val="2A3990"/>
                </a:solidFill>
                <a:latin typeface="Arial"/>
                <a:cs typeface="Arial"/>
              </a:rPr>
              <a:t>karena</a:t>
            </a:r>
            <a:r>
              <a:rPr sz="1300" spc="-8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A3990"/>
                </a:solidFill>
                <a:latin typeface="Arial"/>
                <a:cs typeface="Arial"/>
              </a:rPr>
              <a:t>berbasis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data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dan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aktual</a:t>
            </a:r>
            <a:endParaRPr sz="1300" dirty="0">
              <a:latin typeface="Arial"/>
              <a:cs typeface="Arial"/>
            </a:endParaRPr>
          </a:p>
          <a:p>
            <a:pPr marL="342900" indent="-330835">
              <a:lnSpc>
                <a:spcPct val="100000"/>
              </a:lnSpc>
              <a:spcBef>
                <a:spcPts val="15"/>
              </a:spcBef>
              <a:buSzPct val="114285"/>
              <a:buAutoNum type="arabicPeriod" startAt="4"/>
              <a:tabLst>
                <a:tab pos="342900" algn="l"/>
                <a:tab pos="343535" algn="l"/>
              </a:tabLst>
            </a:pPr>
            <a:r>
              <a:rPr sz="1400" b="1" spc="-20" dirty="0">
                <a:solidFill>
                  <a:srgbClr val="0A5293"/>
                </a:solidFill>
                <a:latin typeface="Trebuchet MS"/>
                <a:cs typeface="Trebuchet MS"/>
              </a:rPr>
              <a:t>Melibatkan</a:t>
            </a:r>
            <a:r>
              <a:rPr sz="1400" b="1" spc="-180" dirty="0">
                <a:solidFill>
                  <a:srgbClr val="0A5293"/>
                </a:solidFill>
                <a:latin typeface="Trebuchet MS"/>
                <a:cs typeface="Trebuchet MS"/>
              </a:rPr>
              <a:t> </a:t>
            </a:r>
            <a:r>
              <a:rPr sz="1400" b="1" spc="-20" dirty="0">
                <a:solidFill>
                  <a:srgbClr val="0A5293"/>
                </a:solidFill>
                <a:latin typeface="Trebuchet MS"/>
                <a:cs typeface="Trebuchet MS"/>
              </a:rPr>
              <a:t>berbagai</a:t>
            </a:r>
            <a:r>
              <a:rPr sz="1400" b="1" spc="-170" dirty="0">
                <a:solidFill>
                  <a:srgbClr val="0A5293"/>
                </a:solidFill>
                <a:latin typeface="Trebuchet MS"/>
                <a:cs typeface="Trebuchet MS"/>
              </a:rPr>
              <a:t> </a:t>
            </a:r>
            <a:r>
              <a:rPr sz="1400" b="1" spc="-15" dirty="0">
                <a:solidFill>
                  <a:srgbClr val="0A5293"/>
                </a:solidFill>
                <a:latin typeface="Trebuchet MS"/>
                <a:cs typeface="Trebuchet MS"/>
              </a:rPr>
              <a:t>pemangku</a:t>
            </a:r>
            <a:r>
              <a:rPr sz="1400" b="1" spc="-165" dirty="0">
                <a:solidFill>
                  <a:srgbClr val="0A5293"/>
                </a:solidFill>
                <a:latin typeface="Trebuchet MS"/>
                <a:cs typeface="Trebuchet MS"/>
              </a:rPr>
              <a:t> </a:t>
            </a:r>
            <a:r>
              <a:rPr sz="1400" b="1" spc="-30" dirty="0">
                <a:solidFill>
                  <a:srgbClr val="0A5293"/>
                </a:solidFill>
                <a:latin typeface="Trebuchet MS"/>
                <a:cs typeface="Trebuchet MS"/>
              </a:rPr>
              <a:t>kepentingan</a:t>
            </a:r>
            <a:r>
              <a:rPr sz="1300" b="1" spc="-30" dirty="0">
                <a:solidFill>
                  <a:srgbClr val="0A5293"/>
                </a:solidFill>
                <a:latin typeface="Trebuchet MS"/>
                <a:cs typeface="Trebuchet MS"/>
              </a:rPr>
              <a:t>.</a:t>
            </a:r>
            <a:r>
              <a:rPr sz="1300" b="1" spc="-170" dirty="0">
                <a:solidFill>
                  <a:srgbClr val="0A5293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Pengembangan</a:t>
            </a:r>
            <a:endParaRPr sz="1300" dirty="0">
              <a:latin typeface="Arial"/>
              <a:cs typeface="Arial"/>
            </a:endParaRPr>
          </a:p>
          <a:p>
            <a:pPr marL="342900">
              <a:lnSpc>
                <a:spcPct val="100000"/>
              </a:lnSpc>
              <a:spcBef>
                <a:spcPts val="204"/>
              </a:spcBef>
            </a:pPr>
            <a:r>
              <a:rPr sz="1300" spc="-5" dirty="0">
                <a:solidFill>
                  <a:srgbClr val="2A3990"/>
                </a:solidFill>
                <a:latin typeface="Arial"/>
                <a:cs typeface="Arial"/>
              </a:rPr>
              <a:t>kurikulum</a:t>
            </a:r>
            <a:r>
              <a:rPr sz="1300" spc="-6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satuan</a:t>
            </a:r>
            <a:r>
              <a:rPr sz="13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pendidikan</a:t>
            </a:r>
            <a:r>
              <a:rPr sz="1300" spc="-7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melibatkan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A3990"/>
                </a:solidFill>
                <a:latin typeface="Arial"/>
                <a:cs typeface="Arial"/>
              </a:rPr>
              <a:t>komite</a:t>
            </a:r>
            <a:r>
              <a:rPr sz="1300" spc="-12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satuan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pendidikan</a:t>
            </a:r>
            <a:r>
              <a:rPr sz="1300" spc="-7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dan</a:t>
            </a:r>
            <a:endParaRPr sz="1300" dirty="0">
              <a:latin typeface="Arial"/>
              <a:cs typeface="Arial"/>
            </a:endParaRPr>
          </a:p>
          <a:p>
            <a:pPr marL="342900" marR="5080">
              <a:lnSpc>
                <a:spcPct val="114900"/>
              </a:lnSpc>
              <a:spcBef>
                <a:spcPts val="10"/>
              </a:spcBef>
            </a:pP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berbagai pemangku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kepentingan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antara </a:t>
            </a:r>
            <a:r>
              <a:rPr sz="1300" spc="-5" dirty="0">
                <a:solidFill>
                  <a:srgbClr val="2A3990"/>
                </a:solidFill>
                <a:latin typeface="Arial"/>
                <a:cs typeface="Arial"/>
              </a:rPr>
              <a:t>lain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orang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tua, </a:t>
            </a:r>
            <a:r>
              <a:rPr sz="1300" spc="-45" dirty="0">
                <a:solidFill>
                  <a:srgbClr val="2A3990"/>
                </a:solidFill>
                <a:latin typeface="Arial"/>
                <a:cs typeface="Arial"/>
              </a:rPr>
              <a:t>organisasi, 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berbagai 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sentra, serta </a:t>
            </a:r>
            <a:r>
              <a:rPr sz="1300" dirty="0">
                <a:solidFill>
                  <a:srgbClr val="2A3990"/>
                </a:solidFill>
                <a:latin typeface="Arial"/>
                <a:cs typeface="Arial"/>
              </a:rPr>
              <a:t>industri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dan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dunia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kerja </a:t>
            </a:r>
            <a:r>
              <a:rPr sz="1300" dirty="0">
                <a:solidFill>
                  <a:srgbClr val="2A3990"/>
                </a:solidFill>
                <a:latin typeface="Arial"/>
                <a:cs typeface="Arial"/>
              </a:rPr>
              <a:t>untuk </a:t>
            </a:r>
            <a:r>
              <a:rPr sz="1300" spc="-120" dirty="0">
                <a:solidFill>
                  <a:srgbClr val="2A3990"/>
                </a:solidFill>
                <a:latin typeface="Arial"/>
                <a:cs typeface="Arial"/>
              </a:rPr>
              <a:t>SMK, </a:t>
            </a:r>
            <a:r>
              <a:rPr sz="1300" spc="10" dirty="0">
                <a:solidFill>
                  <a:srgbClr val="2A3990"/>
                </a:solidFill>
                <a:latin typeface="Arial"/>
                <a:cs typeface="Arial"/>
              </a:rPr>
              <a:t>di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bawah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koordinasi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dan  supervisi</a:t>
            </a:r>
            <a:r>
              <a:rPr sz="1300" spc="-4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dinas</a:t>
            </a:r>
            <a:r>
              <a:rPr sz="1300" spc="-7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Pendidikan</a:t>
            </a:r>
            <a:r>
              <a:rPr sz="1300" spc="-6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atau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A3990"/>
                </a:solidFill>
                <a:latin typeface="Arial"/>
                <a:cs typeface="Arial"/>
              </a:rPr>
              <a:t>kantor</a:t>
            </a:r>
            <a:r>
              <a:rPr sz="1300" spc="-114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kementerian</a:t>
            </a:r>
            <a:r>
              <a:rPr sz="1300" spc="-8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yang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A3990"/>
                </a:solidFill>
                <a:latin typeface="Arial"/>
                <a:cs typeface="Arial"/>
              </a:rPr>
              <a:t>menyelenggarakan  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urusan</a:t>
            </a:r>
            <a:r>
              <a:rPr sz="1300" spc="-7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pemerintahan</a:t>
            </a:r>
            <a:r>
              <a:rPr sz="1300" spc="-6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2A3990"/>
                </a:solidFill>
                <a:latin typeface="Arial"/>
                <a:cs typeface="Arial"/>
              </a:rPr>
              <a:t>di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bidang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2A3990"/>
                </a:solidFill>
                <a:latin typeface="Arial"/>
                <a:cs typeface="Arial"/>
              </a:rPr>
              <a:t>agama</a:t>
            </a:r>
            <a:r>
              <a:rPr sz="1300" spc="-10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60" dirty="0">
                <a:solidFill>
                  <a:srgbClr val="2A3990"/>
                </a:solidFill>
                <a:latin typeface="Arial"/>
                <a:cs typeface="Arial"/>
              </a:rPr>
              <a:t>sesuai </a:t>
            </a:r>
            <a:r>
              <a:rPr sz="1300" spc="-45" dirty="0">
                <a:solidFill>
                  <a:srgbClr val="2A3990"/>
                </a:solidFill>
                <a:latin typeface="Arial"/>
                <a:cs typeface="Arial"/>
              </a:rPr>
              <a:t>dengan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0" dirty="0">
                <a:solidFill>
                  <a:srgbClr val="2A3990"/>
                </a:solidFill>
                <a:latin typeface="Arial"/>
                <a:cs typeface="Arial"/>
              </a:rPr>
              <a:t>kewenangannya.</a:t>
            </a:r>
            <a:endParaRPr sz="1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84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3114" y="1626605"/>
            <a:ext cx="2455545" cy="12141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marR="5080" indent="-26034" algn="r">
              <a:lnSpc>
                <a:spcPct val="114999"/>
              </a:lnSpc>
              <a:spcBef>
                <a:spcPts val="90"/>
              </a:spcBef>
            </a:pPr>
            <a:r>
              <a:rPr sz="1700" spc="10" dirty="0"/>
              <a:t>Dasar-dasar</a:t>
            </a:r>
            <a:r>
              <a:rPr sz="1700" spc="-125" dirty="0"/>
              <a:t> </a:t>
            </a:r>
            <a:r>
              <a:rPr sz="1700" spc="-30" dirty="0"/>
              <a:t>penyusunan </a:t>
            </a:r>
            <a:r>
              <a:rPr sz="1700" spc="-20" dirty="0"/>
              <a:t> </a:t>
            </a:r>
            <a:r>
              <a:rPr sz="1700" spc="-30" dirty="0"/>
              <a:t>panduan</a:t>
            </a:r>
            <a:r>
              <a:rPr sz="1700" spc="-170" dirty="0"/>
              <a:t> </a:t>
            </a:r>
            <a:r>
              <a:rPr sz="1700" spc="-5" dirty="0"/>
              <a:t>pengembangan  </a:t>
            </a:r>
            <a:r>
              <a:rPr sz="1700" spc="-45" dirty="0"/>
              <a:t>kurikulum</a:t>
            </a:r>
            <a:r>
              <a:rPr sz="1700" spc="-180" dirty="0"/>
              <a:t> </a:t>
            </a:r>
            <a:r>
              <a:rPr sz="1700" spc="-25" dirty="0"/>
              <a:t>operasional</a:t>
            </a:r>
            <a:endParaRPr sz="1700"/>
          </a:p>
          <a:p>
            <a:pPr marR="7620" algn="r">
              <a:lnSpc>
                <a:spcPct val="100000"/>
              </a:lnSpc>
              <a:spcBef>
                <a:spcPts val="300"/>
              </a:spcBef>
            </a:pPr>
            <a:r>
              <a:rPr sz="1700" spc="20" dirty="0"/>
              <a:t>se</a:t>
            </a:r>
            <a:r>
              <a:rPr sz="1700" spc="25" dirty="0"/>
              <a:t>k</a:t>
            </a:r>
            <a:r>
              <a:rPr sz="1700" spc="-30" dirty="0"/>
              <a:t>ola</a:t>
            </a:r>
            <a:r>
              <a:rPr sz="1700" spc="-25" dirty="0"/>
              <a:t>h</a:t>
            </a:r>
            <a:r>
              <a:rPr sz="1700" spc="35" dirty="0"/>
              <a:t>*</a:t>
            </a:r>
            <a:endParaRPr sz="1700"/>
          </a:p>
        </p:txBody>
      </p:sp>
      <p:sp>
        <p:nvSpPr>
          <p:cNvPr id="3" name="object 3"/>
          <p:cNvSpPr txBox="1"/>
          <p:nvPr/>
        </p:nvSpPr>
        <p:spPr>
          <a:xfrm>
            <a:off x="4094227" y="1423421"/>
            <a:ext cx="3527425" cy="20712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2900" marR="29845" indent="-330835">
              <a:lnSpc>
                <a:spcPct val="114999"/>
              </a:lnSpc>
              <a:spcBef>
                <a:spcPts val="95"/>
              </a:spcBef>
              <a:buChar char="●"/>
              <a:tabLst>
                <a:tab pos="342900" algn="l"/>
                <a:tab pos="343535" algn="l"/>
              </a:tabLst>
            </a:pPr>
            <a:r>
              <a:rPr sz="1600" spc="-60" dirty="0">
                <a:latin typeface="Arial"/>
                <a:cs typeface="Arial"/>
              </a:rPr>
              <a:t>Panduan </a:t>
            </a:r>
            <a:r>
              <a:rPr sz="1600" dirty="0">
                <a:latin typeface="Arial"/>
                <a:cs typeface="Arial"/>
              </a:rPr>
              <a:t>untuk </a:t>
            </a:r>
            <a:r>
              <a:rPr sz="1600" spc="-50" dirty="0">
                <a:latin typeface="Arial"/>
                <a:cs typeface="Arial"/>
              </a:rPr>
              <a:t>mengembangkan </a:t>
            </a:r>
            <a:r>
              <a:rPr sz="1600" spc="-615" dirty="0">
                <a:latin typeface="Arial"/>
                <a:cs typeface="Arial"/>
              </a:rPr>
              <a:t>→ </a:t>
            </a:r>
            <a:r>
              <a:rPr sz="1600" spc="-434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memberikan </a:t>
            </a:r>
            <a:r>
              <a:rPr sz="1600" spc="-10" dirty="0">
                <a:latin typeface="Arial"/>
                <a:cs typeface="Arial"/>
              </a:rPr>
              <a:t>contoh </a:t>
            </a:r>
            <a:r>
              <a:rPr sz="1600" spc="-30" dirty="0">
                <a:latin typeface="Arial"/>
                <a:cs typeface="Arial"/>
              </a:rPr>
              <a:t>“bagaimana  </a:t>
            </a:r>
            <a:r>
              <a:rPr sz="1600" spc="-25" dirty="0">
                <a:latin typeface="Arial"/>
                <a:cs typeface="Arial"/>
              </a:rPr>
              <a:t>melakukannya” </a:t>
            </a:r>
            <a:r>
              <a:rPr sz="1600" spc="-30" dirty="0">
                <a:latin typeface="Arial"/>
                <a:cs typeface="Arial"/>
              </a:rPr>
              <a:t>bukan </a:t>
            </a:r>
            <a:r>
              <a:rPr sz="1600" spc="-15" dirty="0">
                <a:latin typeface="Arial"/>
                <a:cs typeface="Arial"/>
              </a:rPr>
              <a:t>contoh </a:t>
            </a:r>
            <a:r>
              <a:rPr sz="1600" spc="-35" dirty="0">
                <a:latin typeface="Arial"/>
                <a:cs typeface="Arial"/>
              </a:rPr>
              <a:t>hasil.  </a:t>
            </a:r>
            <a:r>
              <a:rPr sz="1600" spc="-40" dirty="0">
                <a:latin typeface="Arial"/>
                <a:cs typeface="Arial"/>
              </a:rPr>
              <a:t>Contoh </a:t>
            </a:r>
            <a:r>
              <a:rPr sz="1600" spc="-30" dirty="0">
                <a:latin typeface="Arial"/>
                <a:cs typeface="Arial"/>
              </a:rPr>
              <a:t>hasil </a:t>
            </a:r>
            <a:r>
              <a:rPr sz="1600" dirty="0">
                <a:latin typeface="Arial"/>
                <a:cs typeface="Arial"/>
              </a:rPr>
              <a:t>untuk </a:t>
            </a:r>
            <a:r>
              <a:rPr sz="1600" spc="-40" dirty="0">
                <a:latin typeface="Arial"/>
                <a:cs typeface="Arial"/>
              </a:rPr>
              <a:t>referensi </a:t>
            </a:r>
            <a:r>
              <a:rPr sz="1600" spc="-45" dirty="0">
                <a:latin typeface="Arial"/>
                <a:cs typeface="Arial"/>
              </a:rPr>
              <a:t>satuan  </a:t>
            </a:r>
            <a:r>
              <a:rPr sz="1600" spc="-20" dirty="0">
                <a:latin typeface="Arial"/>
                <a:cs typeface="Arial"/>
              </a:rPr>
              <a:t>pendidikan </a:t>
            </a:r>
            <a:r>
              <a:rPr sz="1600" spc="-15" dirty="0">
                <a:latin typeface="Arial"/>
                <a:cs typeface="Arial"/>
              </a:rPr>
              <a:t>diberikan</a:t>
            </a:r>
            <a:r>
              <a:rPr sz="1600" spc="-345" dirty="0">
                <a:latin typeface="Arial"/>
                <a:cs typeface="Arial"/>
              </a:rPr>
              <a:t> </a:t>
            </a:r>
            <a:r>
              <a:rPr sz="1600" spc="-75" dirty="0">
                <a:latin typeface="Arial"/>
                <a:cs typeface="Arial"/>
              </a:rPr>
              <a:t>secara </a:t>
            </a:r>
            <a:r>
              <a:rPr sz="1600" spc="-25" dirty="0">
                <a:latin typeface="Arial"/>
                <a:cs typeface="Arial"/>
              </a:rPr>
              <a:t>terpisah</a:t>
            </a:r>
            <a:endParaRPr sz="1600">
              <a:latin typeface="Arial"/>
              <a:cs typeface="Arial"/>
            </a:endParaRPr>
          </a:p>
          <a:p>
            <a:pPr marL="342900" marR="5080" indent="-330835">
              <a:lnSpc>
                <a:spcPct val="114999"/>
              </a:lnSpc>
              <a:spcBef>
                <a:spcPts val="605"/>
              </a:spcBef>
              <a:buChar char="●"/>
              <a:tabLst>
                <a:tab pos="342900" algn="l"/>
                <a:tab pos="343535" algn="l"/>
              </a:tabLst>
            </a:pPr>
            <a:r>
              <a:rPr sz="1600" spc="-20" dirty="0">
                <a:latin typeface="Arial"/>
                <a:cs typeface="Arial"/>
              </a:rPr>
              <a:t>Ditulis</a:t>
            </a:r>
            <a:r>
              <a:rPr sz="1600" spc="-1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untuk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70" dirty="0">
                <a:latin typeface="Arial"/>
                <a:cs typeface="Arial"/>
              </a:rPr>
              <a:t>semua</a:t>
            </a:r>
            <a:r>
              <a:rPr sz="1600" spc="-105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level</a:t>
            </a:r>
            <a:r>
              <a:rPr sz="1600" spc="-130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dan</a:t>
            </a:r>
            <a:r>
              <a:rPr sz="1600" spc="-110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jenjang  </a:t>
            </a:r>
            <a:r>
              <a:rPr sz="1600" spc="-45" dirty="0">
                <a:latin typeface="Arial"/>
                <a:cs typeface="Arial"/>
              </a:rPr>
              <a:t>satuan</a:t>
            </a:r>
            <a:r>
              <a:rPr sz="1600" spc="-10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pendidikan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560" y="3211508"/>
            <a:ext cx="2621915" cy="5955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69240" algn="just">
              <a:lnSpc>
                <a:spcPct val="115100"/>
              </a:lnSpc>
              <a:spcBef>
                <a:spcPts val="90"/>
              </a:spcBef>
            </a:pPr>
            <a:r>
              <a:rPr sz="1100" spc="-45" dirty="0">
                <a:solidFill>
                  <a:srgbClr val="2A3990"/>
                </a:solidFill>
                <a:latin typeface="Arial"/>
                <a:cs typeface="Arial"/>
              </a:rPr>
              <a:t>Menggunakan </a:t>
            </a:r>
            <a:r>
              <a:rPr sz="1100" spc="-25" dirty="0">
                <a:solidFill>
                  <a:srgbClr val="2A3990"/>
                </a:solidFill>
                <a:latin typeface="Arial"/>
                <a:cs typeface="Arial"/>
              </a:rPr>
              <a:t>Understanding </a:t>
            </a:r>
            <a:r>
              <a:rPr sz="1100" spc="-20" dirty="0">
                <a:solidFill>
                  <a:srgbClr val="2A3990"/>
                </a:solidFill>
                <a:latin typeface="Arial"/>
                <a:cs typeface="Arial"/>
              </a:rPr>
              <a:t>by</a:t>
            </a:r>
            <a:r>
              <a:rPr sz="1100" spc="-21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100" spc="-55" dirty="0">
                <a:solidFill>
                  <a:srgbClr val="2A3990"/>
                </a:solidFill>
                <a:latin typeface="Arial"/>
                <a:cs typeface="Arial"/>
              </a:rPr>
              <a:t>Design  </a:t>
            </a:r>
            <a:r>
              <a:rPr sz="1100" spc="-30" dirty="0">
                <a:solidFill>
                  <a:srgbClr val="2A3990"/>
                </a:solidFill>
                <a:latin typeface="Arial"/>
                <a:cs typeface="Arial"/>
              </a:rPr>
              <a:t>(Schooling</a:t>
            </a:r>
            <a:r>
              <a:rPr sz="1100" spc="-11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2A3990"/>
                </a:solidFill>
                <a:latin typeface="Arial"/>
                <a:cs typeface="Arial"/>
              </a:rPr>
              <a:t>by</a:t>
            </a:r>
            <a:r>
              <a:rPr sz="11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100" spc="-50" dirty="0">
                <a:solidFill>
                  <a:srgbClr val="2A3990"/>
                </a:solidFill>
                <a:latin typeface="Arial"/>
                <a:cs typeface="Arial"/>
              </a:rPr>
              <a:t>Design)</a:t>
            </a:r>
            <a:r>
              <a:rPr sz="1100" spc="-114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2A3990"/>
                </a:solidFill>
                <a:latin typeface="Arial"/>
                <a:cs typeface="Arial"/>
              </a:rPr>
              <a:t>sebagai</a:t>
            </a:r>
            <a:r>
              <a:rPr sz="11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100" spc="-40" dirty="0">
                <a:solidFill>
                  <a:srgbClr val="2A3990"/>
                </a:solidFill>
                <a:latin typeface="Arial"/>
                <a:cs typeface="Arial"/>
              </a:rPr>
              <a:t>acuan</a:t>
            </a:r>
            <a:r>
              <a:rPr sz="1100" spc="-11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100" spc="-35" dirty="0">
                <a:solidFill>
                  <a:srgbClr val="2A3990"/>
                </a:solidFill>
                <a:latin typeface="Arial"/>
                <a:cs typeface="Arial"/>
              </a:rPr>
              <a:t>dengan  penyesuaian</a:t>
            </a:r>
            <a:r>
              <a:rPr sz="1100" spc="-114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2A3990"/>
                </a:solidFill>
                <a:latin typeface="Arial"/>
                <a:cs typeface="Arial"/>
              </a:rPr>
              <a:t>dan</a:t>
            </a:r>
            <a:r>
              <a:rPr sz="11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2A3990"/>
                </a:solidFill>
                <a:latin typeface="Arial"/>
                <a:cs typeface="Arial"/>
              </a:rPr>
              <a:t>referensi</a:t>
            </a:r>
            <a:r>
              <a:rPr sz="11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2A3990"/>
                </a:solidFill>
                <a:latin typeface="Arial"/>
                <a:cs typeface="Arial"/>
              </a:rPr>
              <a:t>lain</a:t>
            </a:r>
            <a:r>
              <a:rPr sz="11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100" spc="-45" dirty="0">
                <a:solidFill>
                  <a:srgbClr val="2A3990"/>
                </a:solidFill>
                <a:latin typeface="Arial"/>
                <a:cs typeface="Arial"/>
              </a:rPr>
              <a:t>yang</a:t>
            </a:r>
            <a:r>
              <a:rPr sz="1100" spc="-10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100" spc="-30" dirty="0">
                <a:solidFill>
                  <a:srgbClr val="2A3990"/>
                </a:solidFill>
                <a:latin typeface="Arial"/>
                <a:cs typeface="Arial"/>
              </a:rPr>
              <a:t>relevan</a:t>
            </a:r>
            <a:endParaRPr sz="11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86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93189" y="4037244"/>
            <a:ext cx="44450" cy="284480"/>
          </a:xfrm>
          <a:custGeom>
            <a:avLst/>
            <a:gdLst/>
            <a:ahLst/>
            <a:cxnLst/>
            <a:rect l="l" t="t" r="r" b="b"/>
            <a:pathLst>
              <a:path w="44450" h="213360">
                <a:moveTo>
                  <a:pt x="44195" y="0"/>
                </a:moveTo>
                <a:lnTo>
                  <a:pt x="0" y="0"/>
                </a:lnTo>
                <a:lnTo>
                  <a:pt x="0" y="213360"/>
                </a:lnTo>
                <a:lnTo>
                  <a:pt x="44195" y="213360"/>
                </a:lnTo>
                <a:lnTo>
                  <a:pt x="44195" y="0"/>
                </a:lnTo>
                <a:close/>
              </a:path>
            </a:pathLst>
          </a:custGeom>
          <a:solidFill>
            <a:srgbClr val="FFE4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6536" y="1272553"/>
            <a:ext cx="2565400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83665" algn="r">
              <a:lnSpc>
                <a:spcPct val="100000"/>
              </a:lnSpc>
              <a:spcBef>
                <a:spcPts val="100"/>
              </a:spcBef>
            </a:pPr>
            <a:r>
              <a:rPr sz="1800" spc="15" dirty="0"/>
              <a:t>Bagai</a:t>
            </a:r>
            <a:r>
              <a:rPr sz="1800" spc="40" dirty="0"/>
              <a:t>m</a:t>
            </a:r>
            <a:r>
              <a:rPr sz="1800" spc="-20" dirty="0"/>
              <a:t>ana  </a:t>
            </a:r>
            <a:r>
              <a:rPr sz="1800" spc="-10" dirty="0"/>
              <a:t>menggunakan</a:t>
            </a:r>
            <a:r>
              <a:rPr sz="1800" spc="-114" dirty="0"/>
              <a:t> </a:t>
            </a:r>
            <a:r>
              <a:rPr sz="1800" spc="-35" dirty="0"/>
              <a:t>dokumen  </a:t>
            </a:r>
            <a:r>
              <a:rPr sz="1800" spc="-40" dirty="0"/>
              <a:t>panduan</a:t>
            </a:r>
            <a:r>
              <a:rPr sz="1800" spc="-114" dirty="0"/>
              <a:t> </a:t>
            </a:r>
            <a:r>
              <a:rPr sz="1800" spc="-15" dirty="0"/>
              <a:t>pengembangan </a:t>
            </a:r>
            <a:r>
              <a:rPr sz="1800" spc="-5" dirty="0"/>
              <a:t> </a:t>
            </a:r>
            <a:r>
              <a:rPr sz="1800" spc="-55" dirty="0"/>
              <a:t>kurikulum</a:t>
            </a:r>
            <a:r>
              <a:rPr sz="1800" spc="-100" dirty="0"/>
              <a:t> </a:t>
            </a:r>
            <a:r>
              <a:rPr sz="1800" spc="-30" dirty="0"/>
              <a:t>operasional </a:t>
            </a:r>
            <a:r>
              <a:rPr sz="1800" spc="-20" dirty="0"/>
              <a:t> </a:t>
            </a:r>
            <a:r>
              <a:rPr sz="1800" spc="-10" dirty="0"/>
              <a:t>satuan</a:t>
            </a:r>
            <a:r>
              <a:rPr sz="1800" spc="-130" dirty="0"/>
              <a:t> </a:t>
            </a:r>
            <a:r>
              <a:rPr sz="1800" spc="-35" dirty="0"/>
              <a:t>pendidikan?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1354963" y="3155866"/>
            <a:ext cx="182181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2A3990"/>
                </a:solidFill>
                <a:latin typeface="Trebuchet MS"/>
                <a:cs typeface="Trebuchet MS"/>
              </a:rPr>
              <a:t>Prinsip </a:t>
            </a:r>
            <a:r>
              <a:rPr sz="1400" b="1" spc="-40" dirty="0">
                <a:solidFill>
                  <a:srgbClr val="2A3990"/>
                </a:solidFill>
                <a:latin typeface="Trebuchet MS"/>
                <a:cs typeface="Trebuchet MS"/>
              </a:rPr>
              <a:t>utama:</a:t>
            </a:r>
            <a:r>
              <a:rPr sz="1400" b="1" spc="-170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400" spc="-5" dirty="0">
                <a:solidFill>
                  <a:srgbClr val="2A3990"/>
                </a:solidFill>
                <a:latin typeface="RobotoRegular"/>
                <a:cs typeface="RobotoRegular"/>
              </a:rPr>
              <a:t>Satuan</a:t>
            </a:r>
            <a:endParaRPr sz="1400">
              <a:latin typeface="RobotoRegular"/>
              <a:cs typeface="Roboto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2790" y="3468285"/>
            <a:ext cx="2543810" cy="205184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0" rIns="0" bIns="0" rtlCol="0">
            <a:spAutoFit/>
          </a:bodyPr>
          <a:lstStyle/>
          <a:p>
            <a:pPr marL="16510">
              <a:lnSpc>
                <a:spcPts val="1620"/>
              </a:lnSpc>
            </a:pPr>
            <a:r>
              <a:rPr sz="1400" dirty="0">
                <a:solidFill>
                  <a:srgbClr val="2A3990"/>
                </a:solidFill>
                <a:latin typeface="RobotoRegular"/>
                <a:cs typeface="RobotoRegular"/>
              </a:rPr>
              <a:t>pendidikan </a:t>
            </a:r>
            <a:r>
              <a:rPr sz="1400" spc="-5" dirty="0">
                <a:solidFill>
                  <a:srgbClr val="2A3990"/>
                </a:solidFill>
                <a:latin typeface="RobotoRegular"/>
                <a:cs typeface="RobotoRegular"/>
              </a:rPr>
              <a:t>memiliki</a:t>
            </a:r>
            <a:r>
              <a:rPr sz="1400" spc="-60" dirty="0">
                <a:solidFill>
                  <a:srgbClr val="2A3990"/>
                </a:solidFill>
                <a:latin typeface="RobotoRegular"/>
                <a:cs typeface="RobotoRegular"/>
              </a:rPr>
              <a:t> </a:t>
            </a:r>
            <a:r>
              <a:rPr sz="1400" dirty="0">
                <a:solidFill>
                  <a:srgbClr val="2A3990"/>
                </a:solidFill>
                <a:latin typeface="RobotoRegular"/>
                <a:cs typeface="RobotoRegular"/>
              </a:rPr>
              <a:t>kebebasan</a:t>
            </a:r>
            <a:endParaRPr sz="1400">
              <a:latin typeface="RobotoRegular"/>
              <a:cs typeface="Roboto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2790" y="3752764"/>
            <a:ext cx="2543810" cy="205184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20"/>
              </a:lnSpc>
            </a:pPr>
            <a:r>
              <a:rPr sz="1400" dirty="0">
                <a:solidFill>
                  <a:srgbClr val="2A3990"/>
                </a:solidFill>
                <a:latin typeface="RobotoRegular"/>
                <a:cs typeface="RobotoRegular"/>
              </a:rPr>
              <a:t>untuk mengembangkan</a:t>
            </a:r>
            <a:r>
              <a:rPr sz="1400" spc="-70" dirty="0">
                <a:solidFill>
                  <a:srgbClr val="2A3990"/>
                </a:solidFill>
                <a:latin typeface="RobotoRegular"/>
                <a:cs typeface="RobotoRegular"/>
              </a:rPr>
              <a:t> </a:t>
            </a:r>
            <a:r>
              <a:rPr sz="1400" dirty="0">
                <a:solidFill>
                  <a:srgbClr val="2A3990"/>
                </a:solidFill>
                <a:latin typeface="RobotoRegular"/>
                <a:cs typeface="RobotoRegular"/>
              </a:rPr>
              <a:t>dengan</a:t>
            </a:r>
            <a:endParaRPr sz="1400">
              <a:latin typeface="RobotoRegular"/>
              <a:cs typeface="Roboto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9575" y="4009306"/>
            <a:ext cx="2338705" cy="228268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A3990"/>
                </a:solidFill>
                <a:latin typeface="RobotoRegular"/>
                <a:cs typeface="RobotoRegular"/>
              </a:rPr>
              <a:t>berbagai </a:t>
            </a:r>
            <a:r>
              <a:rPr sz="1400" spc="-5" dirty="0">
                <a:solidFill>
                  <a:srgbClr val="2A3990"/>
                </a:solidFill>
                <a:latin typeface="RobotoRegular"/>
                <a:cs typeface="RobotoRegular"/>
              </a:rPr>
              <a:t>cara selama</a:t>
            </a:r>
            <a:r>
              <a:rPr sz="1400" spc="-70" dirty="0">
                <a:solidFill>
                  <a:srgbClr val="2A3990"/>
                </a:solidFill>
                <a:latin typeface="RobotoRegular"/>
                <a:cs typeface="RobotoRegular"/>
              </a:rPr>
              <a:t> </a:t>
            </a:r>
            <a:r>
              <a:rPr sz="1400" dirty="0">
                <a:solidFill>
                  <a:srgbClr val="2A3990"/>
                </a:solidFill>
                <a:latin typeface="RobotoRegular"/>
                <a:cs typeface="RobotoRegular"/>
              </a:rPr>
              <a:t>selaras</a:t>
            </a:r>
            <a:endParaRPr sz="1400">
              <a:latin typeface="RobotoRegular"/>
              <a:cs typeface="Roboto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5784" y="4293379"/>
            <a:ext cx="2486025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8255" algn="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2A3990"/>
                </a:solidFill>
                <a:latin typeface="RobotoRegular"/>
                <a:cs typeface="RobotoRegular"/>
              </a:rPr>
              <a:t>dengan  tujuan utama</a:t>
            </a:r>
            <a:r>
              <a:rPr sz="1400" spc="-100" dirty="0">
                <a:solidFill>
                  <a:srgbClr val="2A3990"/>
                </a:solidFill>
                <a:latin typeface="RobotoRegular"/>
                <a:cs typeface="RobotoRegular"/>
              </a:rPr>
              <a:t> </a:t>
            </a:r>
            <a:r>
              <a:rPr sz="1400" dirty="0">
                <a:solidFill>
                  <a:srgbClr val="2A3990"/>
                </a:solidFill>
                <a:latin typeface="RobotoRegular"/>
                <a:cs typeface="RobotoRegular"/>
              </a:rPr>
              <a:t>dari</a:t>
            </a:r>
            <a:endParaRPr sz="1400">
              <a:latin typeface="RobotoRegular"/>
              <a:cs typeface="RobotoRegular"/>
            </a:endParaRPr>
          </a:p>
          <a:p>
            <a:pPr marR="5080" algn="r">
              <a:lnSpc>
                <a:spcPct val="100000"/>
              </a:lnSpc>
            </a:pPr>
            <a:r>
              <a:rPr sz="1400" dirty="0">
                <a:solidFill>
                  <a:srgbClr val="2A3990"/>
                </a:solidFill>
                <a:latin typeface="RobotoRegular"/>
                <a:cs typeface="RobotoRegular"/>
              </a:rPr>
              <a:t>kurikulum operasional</a:t>
            </a:r>
            <a:r>
              <a:rPr sz="1400" spc="-75" dirty="0">
                <a:solidFill>
                  <a:srgbClr val="2A3990"/>
                </a:solidFill>
                <a:latin typeface="RobotoRegular"/>
                <a:cs typeface="RobotoRegular"/>
              </a:rPr>
              <a:t> </a:t>
            </a:r>
            <a:r>
              <a:rPr sz="1400" spc="-5" dirty="0">
                <a:solidFill>
                  <a:srgbClr val="2A3990"/>
                </a:solidFill>
                <a:latin typeface="RobotoRegular"/>
                <a:cs typeface="RobotoRegular"/>
              </a:rPr>
              <a:t>sekolah.</a:t>
            </a:r>
            <a:endParaRPr sz="1400">
              <a:latin typeface="RobotoRegular"/>
              <a:cs typeface="Roboto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06827" y="1037673"/>
            <a:ext cx="5481955" cy="31489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4470" indent="-192405">
              <a:lnSpc>
                <a:spcPct val="100000"/>
              </a:lnSpc>
              <a:spcBef>
                <a:spcPts val="95"/>
              </a:spcBef>
              <a:buChar char="●"/>
              <a:tabLst>
                <a:tab pos="205104" algn="l"/>
              </a:tabLst>
            </a:pPr>
            <a:r>
              <a:rPr sz="1600" spc="-55" dirty="0">
                <a:latin typeface="Arial"/>
                <a:cs typeface="Arial"/>
              </a:rPr>
              <a:t>Dokumen</a:t>
            </a:r>
            <a:r>
              <a:rPr sz="1600" spc="-114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ini</a:t>
            </a:r>
            <a:r>
              <a:rPr sz="1600" spc="-145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digunakan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bersama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55" dirty="0">
                <a:latin typeface="Arial"/>
                <a:cs typeface="Arial"/>
              </a:rPr>
              <a:t>dengan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b="1" spc="-30" dirty="0">
                <a:latin typeface="Trebuchet MS"/>
                <a:cs typeface="Trebuchet MS"/>
              </a:rPr>
              <a:t>dokumen</a:t>
            </a:r>
            <a:r>
              <a:rPr sz="1600" b="1" spc="-160" dirty="0">
                <a:latin typeface="Trebuchet MS"/>
                <a:cs typeface="Trebuchet MS"/>
              </a:rPr>
              <a:t> </a:t>
            </a:r>
            <a:r>
              <a:rPr sz="1600" b="1" spc="-35" dirty="0">
                <a:latin typeface="Trebuchet MS"/>
                <a:cs typeface="Trebuchet MS"/>
              </a:rPr>
              <a:t>terkait</a:t>
            </a:r>
            <a:endParaRPr sz="1600">
              <a:latin typeface="Trebuchet MS"/>
              <a:cs typeface="Trebuchet MS"/>
            </a:endParaRPr>
          </a:p>
          <a:p>
            <a:pPr marL="192405">
              <a:lnSpc>
                <a:spcPct val="100000"/>
              </a:lnSpc>
            </a:pPr>
            <a:r>
              <a:rPr sz="1600" b="1" spc="-25" dirty="0">
                <a:latin typeface="Trebuchet MS"/>
                <a:cs typeface="Trebuchet MS"/>
              </a:rPr>
              <a:t>lain</a:t>
            </a:r>
            <a:r>
              <a:rPr sz="1600" b="1" spc="-17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yang</a:t>
            </a:r>
            <a:r>
              <a:rPr sz="1600" b="1" spc="-165" dirty="0">
                <a:latin typeface="Trebuchet MS"/>
                <a:cs typeface="Trebuchet MS"/>
              </a:rPr>
              <a:t> </a:t>
            </a:r>
            <a:r>
              <a:rPr sz="1600" b="1" spc="-30" dirty="0">
                <a:latin typeface="Trebuchet MS"/>
                <a:cs typeface="Trebuchet MS"/>
              </a:rPr>
              <a:t>mempunyai</a:t>
            </a:r>
            <a:r>
              <a:rPr sz="1600" b="1" spc="-135" dirty="0">
                <a:latin typeface="Trebuchet MS"/>
                <a:cs typeface="Trebuchet MS"/>
              </a:rPr>
              <a:t> </a:t>
            </a:r>
            <a:r>
              <a:rPr sz="1600" b="1" spc="-45" dirty="0">
                <a:latin typeface="Trebuchet MS"/>
                <a:cs typeface="Trebuchet MS"/>
              </a:rPr>
              <a:t>peran</a:t>
            </a:r>
            <a:r>
              <a:rPr sz="1600" b="1" spc="-175" dirty="0">
                <a:latin typeface="Trebuchet MS"/>
                <a:cs typeface="Trebuchet MS"/>
              </a:rPr>
              <a:t> </a:t>
            </a:r>
            <a:r>
              <a:rPr sz="1600" b="1" spc="-5" dirty="0">
                <a:latin typeface="Trebuchet MS"/>
                <a:cs typeface="Trebuchet MS"/>
              </a:rPr>
              <a:t>saling</a:t>
            </a:r>
            <a:r>
              <a:rPr sz="1600" b="1" spc="-155" dirty="0">
                <a:latin typeface="Trebuchet MS"/>
                <a:cs typeface="Trebuchet MS"/>
              </a:rPr>
              <a:t> </a:t>
            </a:r>
            <a:r>
              <a:rPr sz="1600" b="1" spc="-30" dirty="0">
                <a:latin typeface="Trebuchet MS"/>
                <a:cs typeface="Trebuchet MS"/>
              </a:rPr>
              <a:t>melengkapi</a:t>
            </a:r>
            <a:r>
              <a:rPr sz="1600" spc="-30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198120" indent="-186055">
              <a:lnSpc>
                <a:spcPct val="100000"/>
              </a:lnSpc>
              <a:spcBef>
                <a:spcPts val="150"/>
              </a:spcBef>
              <a:buFont typeface="Arial"/>
              <a:buChar char="●"/>
              <a:tabLst>
                <a:tab pos="198755" algn="l"/>
              </a:tabLst>
            </a:pPr>
            <a:r>
              <a:rPr sz="1500" spc="-25" dirty="0">
                <a:latin typeface="Lato Heavy"/>
                <a:cs typeface="Lato Heavy"/>
              </a:rPr>
              <a:t>Dokumen</a:t>
            </a:r>
            <a:r>
              <a:rPr sz="1500" spc="-90" dirty="0">
                <a:latin typeface="Lato Heavy"/>
                <a:cs typeface="Lato Heavy"/>
              </a:rPr>
              <a:t> </a:t>
            </a:r>
            <a:r>
              <a:rPr sz="1500" spc="-10" dirty="0">
                <a:latin typeface="Lato Heavy"/>
                <a:cs typeface="Lato Heavy"/>
              </a:rPr>
              <a:t>ini</a:t>
            </a:r>
            <a:r>
              <a:rPr sz="1500" spc="-60" dirty="0">
                <a:latin typeface="Lato Heavy"/>
                <a:cs typeface="Lato Heavy"/>
              </a:rPr>
              <a:t> </a:t>
            </a:r>
            <a:r>
              <a:rPr sz="1500" spc="-20" dirty="0">
                <a:latin typeface="Lato Heavy"/>
                <a:cs typeface="Lato Heavy"/>
              </a:rPr>
              <a:t>membantu</a:t>
            </a:r>
            <a:r>
              <a:rPr sz="1500" spc="-75" dirty="0">
                <a:latin typeface="Lato Heavy"/>
                <a:cs typeface="Lato Heavy"/>
              </a:rPr>
              <a:t> </a:t>
            </a:r>
            <a:r>
              <a:rPr sz="1500" spc="-15" dirty="0">
                <a:latin typeface="Lato Heavy"/>
                <a:cs typeface="Lato Heavy"/>
              </a:rPr>
              <a:t>satuan</a:t>
            </a:r>
            <a:r>
              <a:rPr sz="1500" spc="-55" dirty="0">
                <a:latin typeface="Lato Heavy"/>
                <a:cs typeface="Lato Heavy"/>
              </a:rPr>
              <a:t> </a:t>
            </a:r>
            <a:r>
              <a:rPr sz="1500" spc="-20" dirty="0">
                <a:latin typeface="Lato Heavy"/>
                <a:cs typeface="Lato Heavy"/>
              </a:rPr>
              <a:t>pendidikan</a:t>
            </a:r>
            <a:r>
              <a:rPr sz="1500" spc="-80" dirty="0">
                <a:latin typeface="Lato Heavy"/>
                <a:cs typeface="Lato Heavy"/>
              </a:rPr>
              <a:t> </a:t>
            </a:r>
            <a:r>
              <a:rPr sz="1500" spc="-25" dirty="0">
                <a:latin typeface="Lato Heavy"/>
                <a:cs typeface="Lato Heavy"/>
              </a:rPr>
              <a:t>mengembangkan</a:t>
            </a:r>
            <a:endParaRPr sz="1500">
              <a:latin typeface="Lato Heavy"/>
              <a:cs typeface="Lato Heavy"/>
            </a:endParaRPr>
          </a:p>
          <a:p>
            <a:pPr marL="192405" marR="38735">
              <a:lnSpc>
                <a:spcPct val="114999"/>
              </a:lnSpc>
              <a:spcBef>
                <a:spcPts val="5"/>
              </a:spcBef>
            </a:pPr>
            <a:r>
              <a:rPr sz="1500" spc="-15" dirty="0">
                <a:latin typeface="Lato Heavy"/>
                <a:cs typeface="Lato Heavy"/>
              </a:rPr>
              <a:t>kurikulum operasional </a:t>
            </a:r>
            <a:r>
              <a:rPr sz="1500" spc="-25" dirty="0">
                <a:latin typeface="Lato Heavy"/>
                <a:cs typeface="Lato Heavy"/>
              </a:rPr>
              <a:t>yang </a:t>
            </a:r>
            <a:r>
              <a:rPr sz="1500" b="1" spc="10" dirty="0">
                <a:latin typeface="Lato"/>
                <a:cs typeface="Lato"/>
              </a:rPr>
              <a:t>kontekstual </a:t>
            </a:r>
            <a:r>
              <a:rPr sz="1500" b="1" spc="5" dirty="0">
                <a:latin typeface="Lato"/>
                <a:cs typeface="Lato"/>
              </a:rPr>
              <a:t>dan </a:t>
            </a:r>
            <a:r>
              <a:rPr sz="1500" b="1" spc="15" dirty="0">
                <a:latin typeface="Lato"/>
                <a:cs typeface="Lato"/>
              </a:rPr>
              <a:t>relevan </a:t>
            </a:r>
            <a:r>
              <a:rPr sz="1500" b="1" dirty="0">
                <a:latin typeface="Lato"/>
                <a:cs typeface="Lato"/>
              </a:rPr>
              <a:t>bagi  </a:t>
            </a:r>
            <a:r>
              <a:rPr sz="1500" b="1" spc="5" dirty="0">
                <a:latin typeface="Lato"/>
                <a:cs typeface="Lato"/>
              </a:rPr>
              <a:t>satuan</a:t>
            </a:r>
            <a:r>
              <a:rPr sz="1500" b="1" spc="-75" dirty="0">
                <a:latin typeface="Lato"/>
                <a:cs typeface="Lato"/>
              </a:rPr>
              <a:t> </a:t>
            </a:r>
            <a:r>
              <a:rPr sz="1500" b="1" spc="10" dirty="0">
                <a:latin typeface="Lato"/>
                <a:cs typeface="Lato"/>
              </a:rPr>
              <a:t>pendidikan</a:t>
            </a:r>
            <a:r>
              <a:rPr sz="1500" b="1" spc="-75" dirty="0">
                <a:latin typeface="Lato"/>
                <a:cs typeface="Lato"/>
              </a:rPr>
              <a:t> </a:t>
            </a:r>
            <a:r>
              <a:rPr sz="1500" spc="-15" dirty="0">
                <a:latin typeface="Lato Heavy"/>
                <a:cs typeface="Lato Heavy"/>
              </a:rPr>
              <a:t>dan</a:t>
            </a:r>
            <a:r>
              <a:rPr sz="1500" spc="-65" dirty="0">
                <a:latin typeface="Lato Heavy"/>
                <a:cs typeface="Lato Heavy"/>
              </a:rPr>
              <a:t> </a:t>
            </a:r>
            <a:r>
              <a:rPr sz="1500" spc="-10" dirty="0">
                <a:latin typeface="Lato Heavy"/>
                <a:cs typeface="Lato Heavy"/>
              </a:rPr>
              <a:t>terutama</a:t>
            </a:r>
            <a:r>
              <a:rPr sz="1500" spc="-70" dirty="0">
                <a:latin typeface="Lato Heavy"/>
                <a:cs typeface="Lato Heavy"/>
              </a:rPr>
              <a:t> </a:t>
            </a:r>
            <a:r>
              <a:rPr sz="1500" spc="-5" dirty="0">
                <a:latin typeface="Lato Heavy"/>
                <a:cs typeface="Lato Heavy"/>
              </a:rPr>
              <a:t>pelajar</a:t>
            </a:r>
            <a:r>
              <a:rPr sz="1500" spc="-65" dirty="0">
                <a:latin typeface="Lato Heavy"/>
                <a:cs typeface="Lato Heavy"/>
              </a:rPr>
              <a:t> </a:t>
            </a:r>
            <a:r>
              <a:rPr sz="1500" b="1" spc="15" dirty="0">
                <a:latin typeface="Lato"/>
                <a:cs typeface="Lato"/>
              </a:rPr>
              <a:t>dalam</a:t>
            </a:r>
            <a:r>
              <a:rPr sz="1500" b="1" spc="-60" dirty="0">
                <a:latin typeface="Lato"/>
                <a:cs typeface="Lato"/>
              </a:rPr>
              <a:t> </a:t>
            </a:r>
            <a:r>
              <a:rPr sz="1500" b="1" spc="5" dirty="0">
                <a:latin typeface="Lato"/>
                <a:cs typeface="Lato"/>
              </a:rPr>
              <a:t>mencapai</a:t>
            </a:r>
            <a:r>
              <a:rPr sz="1500" b="1" spc="-70" dirty="0">
                <a:latin typeface="Lato"/>
                <a:cs typeface="Lato"/>
              </a:rPr>
              <a:t> </a:t>
            </a:r>
            <a:r>
              <a:rPr sz="1500" b="1" spc="10" dirty="0">
                <a:latin typeface="Lato"/>
                <a:cs typeface="Lato"/>
              </a:rPr>
              <a:t>profil  </a:t>
            </a:r>
            <a:r>
              <a:rPr sz="1500" b="1" spc="20" dirty="0">
                <a:latin typeface="Lato"/>
                <a:cs typeface="Lato"/>
              </a:rPr>
              <a:t>Pelajar</a:t>
            </a:r>
            <a:r>
              <a:rPr sz="1500" b="1" spc="-280" dirty="0">
                <a:latin typeface="Lato"/>
                <a:cs typeface="Lato"/>
              </a:rPr>
              <a:t> </a:t>
            </a:r>
            <a:r>
              <a:rPr sz="1500" b="1" spc="10" dirty="0">
                <a:latin typeface="Lato"/>
                <a:cs typeface="Lato"/>
              </a:rPr>
              <a:t>Pancasil</a:t>
            </a:r>
            <a:r>
              <a:rPr sz="1500" spc="10" dirty="0">
                <a:latin typeface="Lato Heavy"/>
                <a:cs typeface="Lato Heavy"/>
              </a:rPr>
              <a:t>a </a:t>
            </a:r>
            <a:r>
              <a:rPr sz="1500" spc="-20" dirty="0">
                <a:latin typeface="Lato Heavy"/>
                <a:cs typeface="Lato Heavy"/>
              </a:rPr>
              <a:t>dan </a:t>
            </a:r>
            <a:r>
              <a:rPr sz="1500" b="1" spc="10" dirty="0">
                <a:latin typeface="Lato"/>
                <a:cs typeface="Lato"/>
              </a:rPr>
              <a:t>Capaian Pembelajaran</a:t>
            </a:r>
            <a:r>
              <a:rPr sz="1500" spc="10" dirty="0">
                <a:latin typeface="Lato Heavy"/>
                <a:cs typeface="Lato Heavy"/>
              </a:rPr>
              <a:t>.</a:t>
            </a:r>
            <a:endParaRPr sz="1500">
              <a:latin typeface="Lato Heavy"/>
              <a:cs typeface="Lato Heavy"/>
            </a:endParaRPr>
          </a:p>
          <a:p>
            <a:pPr marL="192405" marR="426720" indent="-180340">
              <a:lnSpc>
                <a:spcPts val="2080"/>
              </a:lnSpc>
              <a:spcBef>
                <a:spcPts val="105"/>
              </a:spcBef>
              <a:buFont typeface="Arial"/>
              <a:buChar char="●"/>
              <a:tabLst>
                <a:tab pos="198755" algn="l"/>
              </a:tabLst>
            </a:pPr>
            <a:r>
              <a:rPr sz="1500" spc="-25" dirty="0">
                <a:latin typeface="Lato Heavy"/>
                <a:cs typeface="Lato Heavy"/>
              </a:rPr>
              <a:t>Dokumen </a:t>
            </a:r>
            <a:r>
              <a:rPr sz="1500" spc="-10" dirty="0">
                <a:latin typeface="Lato Heavy"/>
                <a:cs typeface="Lato Heavy"/>
              </a:rPr>
              <a:t>ini </a:t>
            </a:r>
            <a:r>
              <a:rPr sz="1500" b="1" spc="5" dirty="0">
                <a:latin typeface="Lato"/>
                <a:cs typeface="Lato"/>
              </a:rPr>
              <a:t>membantu proses </a:t>
            </a:r>
            <a:r>
              <a:rPr sz="1500" b="1" spc="20" dirty="0">
                <a:latin typeface="Lato"/>
                <a:cs typeface="Lato"/>
              </a:rPr>
              <a:t>berpikir </a:t>
            </a:r>
            <a:r>
              <a:rPr sz="1500" spc="-15" dirty="0">
                <a:latin typeface="Lato Heavy"/>
                <a:cs typeface="Lato Heavy"/>
              </a:rPr>
              <a:t>dalam </a:t>
            </a:r>
            <a:r>
              <a:rPr sz="1500" spc="-20" dirty="0">
                <a:latin typeface="Lato Heavy"/>
                <a:cs typeface="Lato Heavy"/>
              </a:rPr>
              <a:t>menyusun  </a:t>
            </a:r>
            <a:r>
              <a:rPr sz="1500" spc="-15" dirty="0">
                <a:latin typeface="Lato Heavy"/>
                <a:cs typeface="Lato Heavy"/>
              </a:rPr>
              <a:t>kurikulum operasional</a:t>
            </a:r>
            <a:r>
              <a:rPr sz="1500" spc="-130" dirty="0">
                <a:latin typeface="Lato Heavy"/>
                <a:cs typeface="Lato Heavy"/>
              </a:rPr>
              <a:t> </a:t>
            </a:r>
            <a:r>
              <a:rPr sz="1500" spc="-20" dirty="0">
                <a:latin typeface="Lato Heavy"/>
                <a:cs typeface="Lato Heavy"/>
              </a:rPr>
              <a:t>sekolah.</a:t>
            </a:r>
            <a:endParaRPr sz="1500">
              <a:latin typeface="Lato Heavy"/>
              <a:cs typeface="Lato Heavy"/>
            </a:endParaRPr>
          </a:p>
          <a:p>
            <a:pPr marL="198120" indent="-186055">
              <a:lnSpc>
                <a:spcPct val="100000"/>
              </a:lnSpc>
              <a:spcBef>
                <a:spcPts val="140"/>
              </a:spcBef>
              <a:buFont typeface="Arial"/>
              <a:buChar char="●"/>
              <a:tabLst>
                <a:tab pos="198755" algn="l"/>
              </a:tabLst>
            </a:pPr>
            <a:r>
              <a:rPr sz="1500" spc="-25" dirty="0">
                <a:latin typeface="Lato Heavy"/>
                <a:cs typeface="Lato Heavy"/>
              </a:rPr>
              <a:t>Dokumen</a:t>
            </a:r>
            <a:r>
              <a:rPr sz="1500" spc="-95" dirty="0">
                <a:latin typeface="Lato Heavy"/>
                <a:cs typeface="Lato Heavy"/>
              </a:rPr>
              <a:t> </a:t>
            </a:r>
            <a:r>
              <a:rPr sz="1500" spc="-10" dirty="0">
                <a:latin typeface="Lato Heavy"/>
                <a:cs typeface="Lato Heavy"/>
              </a:rPr>
              <a:t>ini</a:t>
            </a:r>
            <a:r>
              <a:rPr sz="1500" spc="-60" dirty="0">
                <a:latin typeface="Lato Heavy"/>
                <a:cs typeface="Lato Heavy"/>
              </a:rPr>
              <a:t> </a:t>
            </a:r>
            <a:r>
              <a:rPr sz="1500" spc="-15" dirty="0">
                <a:latin typeface="Lato Heavy"/>
                <a:cs typeface="Lato Heavy"/>
              </a:rPr>
              <a:t>memberikan</a:t>
            </a:r>
            <a:r>
              <a:rPr sz="1500" spc="-85" dirty="0">
                <a:latin typeface="Lato Heavy"/>
                <a:cs typeface="Lato Heavy"/>
              </a:rPr>
              <a:t> </a:t>
            </a:r>
            <a:r>
              <a:rPr sz="1500" spc="-15" dirty="0">
                <a:latin typeface="Lato Heavy"/>
                <a:cs typeface="Lato Heavy"/>
              </a:rPr>
              <a:t>gambaran</a:t>
            </a:r>
            <a:r>
              <a:rPr sz="1500" spc="-55" dirty="0">
                <a:latin typeface="Lato Heavy"/>
                <a:cs typeface="Lato Heavy"/>
              </a:rPr>
              <a:t> </a:t>
            </a:r>
            <a:r>
              <a:rPr sz="1500" spc="-20" dirty="0">
                <a:latin typeface="Lato Heavy"/>
                <a:cs typeface="Lato Heavy"/>
              </a:rPr>
              <a:t>mengenai</a:t>
            </a:r>
            <a:r>
              <a:rPr sz="1500" spc="-90" dirty="0">
                <a:latin typeface="Lato Heavy"/>
                <a:cs typeface="Lato Heavy"/>
              </a:rPr>
              <a:t> </a:t>
            </a:r>
            <a:r>
              <a:rPr sz="1500" spc="-10" dirty="0">
                <a:latin typeface="Lato Heavy"/>
                <a:cs typeface="Lato Heavy"/>
              </a:rPr>
              <a:t>prinsip-prinsip</a:t>
            </a:r>
            <a:endParaRPr sz="1500">
              <a:latin typeface="Lato Heavy"/>
              <a:cs typeface="Lato Heavy"/>
            </a:endParaRPr>
          </a:p>
          <a:p>
            <a:pPr marL="192405" marR="5080">
              <a:lnSpc>
                <a:spcPct val="115100"/>
              </a:lnSpc>
              <a:spcBef>
                <a:spcPts val="5"/>
              </a:spcBef>
            </a:pPr>
            <a:r>
              <a:rPr sz="1500" spc="-20" dirty="0">
                <a:latin typeface="Lato Heavy"/>
                <a:cs typeface="Lato Heavy"/>
              </a:rPr>
              <a:t>dalam merencanakan, melaksanakan, dan mengevaluasi  </a:t>
            </a:r>
            <a:r>
              <a:rPr sz="1500" spc="-15" dirty="0">
                <a:latin typeface="Lato Heavy"/>
                <a:cs typeface="Lato Heavy"/>
              </a:rPr>
              <a:t>kurikulum</a:t>
            </a:r>
            <a:r>
              <a:rPr sz="1500" spc="-85" dirty="0">
                <a:latin typeface="Lato Heavy"/>
                <a:cs typeface="Lato Heavy"/>
              </a:rPr>
              <a:t> </a:t>
            </a:r>
            <a:r>
              <a:rPr sz="1500" spc="-15" dirty="0">
                <a:latin typeface="Lato Heavy"/>
                <a:cs typeface="Lato Heavy"/>
              </a:rPr>
              <a:t>operasional,</a:t>
            </a:r>
            <a:r>
              <a:rPr sz="1500" spc="-65" dirty="0">
                <a:latin typeface="Lato Heavy"/>
                <a:cs typeface="Lato Heavy"/>
              </a:rPr>
              <a:t> </a:t>
            </a:r>
            <a:r>
              <a:rPr sz="1500" spc="-5" dirty="0">
                <a:latin typeface="Lato Heavy"/>
                <a:cs typeface="Lato Heavy"/>
              </a:rPr>
              <a:t>serta</a:t>
            </a:r>
            <a:r>
              <a:rPr sz="1500" spc="-75" dirty="0">
                <a:latin typeface="Lato Heavy"/>
                <a:cs typeface="Lato Heavy"/>
              </a:rPr>
              <a:t> </a:t>
            </a:r>
            <a:r>
              <a:rPr sz="1500" spc="-20" dirty="0">
                <a:latin typeface="Lato Heavy"/>
                <a:cs typeface="Lato Heavy"/>
              </a:rPr>
              <a:t>contoh-</a:t>
            </a:r>
            <a:r>
              <a:rPr sz="1500" spc="-75" dirty="0">
                <a:latin typeface="Lato Heavy"/>
                <a:cs typeface="Lato Heavy"/>
              </a:rPr>
              <a:t> </a:t>
            </a:r>
            <a:r>
              <a:rPr sz="1500" spc="-20" dirty="0">
                <a:latin typeface="Lato Heavy"/>
                <a:cs typeface="Lato Heavy"/>
              </a:rPr>
              <a:t>contoh</a:t>
            </a:r>
            <a:r>
              <a:rPr sz="1500" spc="-80" dirty="0">
                <a:latin typeface="Lato Heavy"/>
                <a:cs typeface="Lato Heavy"/>
              </a:rPr>
              <a:t> </a:t>
            </a:r>
            <a:r>
              <a:rPr sz="1500" spc="-25" dirty="0">
                <a:latin typeface="Lato Heavy"/>
                <a:cs typeface="Lato Heavy"/>
              </a:rPr>
              <a:t>yang</a:t>
            </a:r>
            <a:r>
              <a:rPr sz="1500" spc="-70" dirty="0">
                <a:latin typeface="Lato Heavy"/>
                <a:cs typeface="Lato Heavy"/>
              </a:rPr>
              <a:t> </a:t>
            </a:r>
            <a:r>
              <a:rPr sz="1500" spc="-15" dirty="0">
                <a:latin typeface="Lato Heavy"/>
                <a:cs typeface="Lato Heavy"/>
              </a:rPr>
              <a:t>bisa</a:t>
            </a:r>
            <a:r>
              <a:rPr sz="1500" spc="-70" dirty="0">
                <a:latin typeface="Lato Heavy"/>
                <a:cs typeface="Lato Heavy"/>
              </a:rPr>
              <a:t> </a:t>
            </a:r>
            <a:r>
              <a:rPr sz="1500" spc="-15" dirty="0">
                <a:latin typeface="Lato Heavy"/>
                <a:cs typeface="Lato Heavy"/>
              </a:rPr>
              <a:t>dijadikan  inspirasi.</a:t>
            </a:r>
            <a:endParaRPr sz="1500">
              <a:latin typeface="Lato Heavy"/>
              <a:cs typeface="Lato Heavy"/>
            </a:endParaRPr>
          </a:p>
        </p:txBody>
      </p:sp>
    </p:spTree>
    <p:extLst>
      <p:ext uri="{BB962C8B-B14F-4D97-AF65-F5344CB8AC3E}">
        <p14:creationId xmlns:p14="http://schemas.microsoft.com/office/powerpoint/2010/main" val="379427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0211" y="3065272"/>
            <a:ext cx="7268209" cy="3268133"/>
          </a:xfrm>
          <a:custGeom>
            <a:avLst/>
            <a:gdLst/>
            <a:ahLst/>
            <a:cxnLst/>
            <a:rect l="l" t="t" r="r" b="b"/>
            <a:pathLst>
              <a:path w="7268209" h="2451100">
                <a:moveTo>
                  <a:pt x="0" y="130809"/>
                </a:moveTo>
                <a:lnTo>
                  <a:pt x="10277" y="79884"/>
                </a:lnTo>
                <a:lnTo>
                  <a:pt x="38306" y="38306"/>
                </a:lnTo>
                <a:lnTo>
                  <a:pt x="79884" y="10277"/>
                </a:lnTo>
                <a:lnTo>
                  <a:pt x="130809" y="0"/>
                </a:lnTo>
                <a:lnTo>
                  <a:pt x="7137146" y="0"/>
                </a:lnTo>
                <a:lnTo>
                  <a:pt x="7188071" y="10277"/>
                </a:lnTo>
                <a:lnTo>
                  <a:pt x="7229649" y="38306"/>
                </a:lnTo>
                <a:lnTo>
                  <a:pt x="7257678" y="79884"/>
                </a:lnTo>
                <a:lnTo>
                  <a:pt x="7267956" y="130809"/>
                </a:lnTo>
                <a:lnTo>
                  <a:pt x="7267956" y="2319731"/>
                </a:lnTo>
                <a:lnTo>
                  <a:pt x="7257678" y="2370669"/>
                </a:lnTo>
                <a:lnTo>
                  <a:pt x="7229649" y="2412264"/>
                </a:lnTo>
                <a:lnTo>
                  <a:pt x="7188071" y="2440308"/>
                </a:lnTo>
                <a:lnTo>
                  <a:pt x="7137146" y="2450591"/>
                </a:lnTo>
                <a:lnTo>
                  <a:pt x="130809" y="2450591"/>
                </a:lnTo>
                <a:lnTo>
                  <a:pt x="79884" y="2440308"/>
                </a:lnTo>
                <a:lnTo>
                  <a:pt x="38306" y="2412264"/>
                </a:lnTo>
                <a:lnTo>
                  <a:pt x="10277" y="2370669"/>
                </a:lnTo>
                <a:lnTo>
                  <a:pt x="0" y="2319731"/>
                </a:lnTo>
                <a:lnTo>
                  <a:pt x="0" y="130809"/>
                </a:lnTo>
                <a:close/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679449" y="479551"/>
            <a:ext cx="7268209" cy="2170852"/>
            <a:chOff x="1679448" y="359663"/>
            <a:chExt cx="7268209" cy="1628139"/>
          </a:xfrm>
        </p:grpSpPr>
        <p:sp>
          <p:nvSpPr>
            <p:cNvPr id="4" name="object 4"/>
            <p:cNvSpPr/>
            <p:nvPr/>
          </p:nvSpPr>
          <p:spPr>
            <a:xfrm>
              <a:off x="1679448" y="359663"/>
              <a:ext cx="7268209" cy="1628139"/>
            </a:xfrm>
            <a:custGeom>
              <a:avLst/>
              <a:gdLst/>
              <a:ahLst/>
              <a:cxnLst/>
              <a:rect l="l" t="t" r="r" b="b"/>
              <a:pathLst>
                <a:path w="7268209" h="1628139">
                  <a:moveTo>
                    <a:pt x="7267956" y="0"/>
                  </a:moveTo>
                  <a:lnTo>
                    <a:pt x="0" y="0"/>
                  </a:lnTo>
                  <a:lnTo>
                    <a:pt x="0" y="1627632"/>
                  </a:lnTo>
                  <a:lnTo>
                    <a:pt x="7267956" y="1627632"/>
                  </a:lnTo>
                  <a:lnTo>
                    <a:pt x="7267956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35836" y="470915"/>
              <a:ext cx="2883535" cy="365760"/>
            </a:xfrm>
            <a:custGeom>
              <a:avLst/>
              <a:gdLst/>
              <a:ahLst/>
              <a:cxnLst/>
              <a:rect l="l" t="t" r="r" b="b"/>
              <a:pathLst>
                <a:path w="2883535" h="365759">
                  <a:moveTo>
                    <a:pt x="2700528" y="0"/>
                  </a:moveTo>
                  <a:lnTo>
                    <a:pt x="182880" y="0"/>
                  </a:lnTo>
                  <a:lnTo>
                    <a:pt x="134276" y="6535"/>
                  </a:lnTo>
                  <a:lnTo>
                    <a:pt x="90593" y="24976"/>
                  </a:lnTo>
                  <a:lnTo>
                    <a:pt x="53578" y="53578"/>
                  </a:lnTo>
                  <a:lnTo>
                    <a:pt x="24976" y="90593"/>
                  </a:lnTo>
                  <a:lnTo>
                    <a:pt x="6535" y="134276"/>
                  </a:lnTo>
                  <a:lnTo>
                    <a:pt x="0" y="182880"/>
                  </a:lnTo>
                  <a:lnTo>
                    <a:pt x="6535" y="231483"/>
                  </a:lnTo>
                  <a:lnTo>
                    <a:pt x="24976" y="275166"/>
                  </a:lnTo>
                  <a:lnTo>
                    <a:pt x="53578" y="312181"/>
                  </a:lnTo>
                  <a:lnTo>
                    <a:pt x="90593" y="340783"/>
                  </a:lnTo>
                  <a:lnTo>
                    <a:pt x="134276" y="359224"/>
                  </a:lnTo>
                  <a:lnTo>
                    <a:pt x="182880" y="365760"/>
                  </a:lnTo>
                  <a:lnTo>
                    <a:pt x="2700528" y="365760"/>
                  </a:lnTo>
                  <a:lnTo>
                    <a:pt x="2749131" y="359224"/>
                  </a:lnTo>
                  <a:lnTo>
                    <a:pt x="2792814" y="340783"/>
                  </a:lnTo>
                  <a:lnTo>
                    <a:pt x="2829829" y="312181"/>
                  </a:lnTo>
                  <a:lnTo>
                    <a:pt x="2858431" y="275166"/>
                  </a:lnTo>
                  <a:lnTo>
                    <a:pt x="2876872" y="231483"/>
                  </a:lnTo>
                  <a:lnTo>
                    <a:pt x="2883408" y="182880"/>
                  </a:lnTo>
                  <a:lnTo>
                    <a:pt x="2876872" y="134276"/>
                  </a:lnTo>
                  <a:lnTo>
                    <a:pt x="2858431" y="90593"/>
                  </a:lnTo>
                  <a:lnTo>
                    <a:pt x="2829829" y="53578"/>
                  </a:lnTo>
                  <a:lnTo>
                    <a:pt x="2792814" y="24976"/>
                  </a:lnTo>
                  <a:lnTo>
                    <a:pt x="2749131" y="6535"/>
                  </a:lnTo>
                  <a:lnTo>
                    <a:pt x="2700528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177924" y="731182"/>
            <a:ext cx="200469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30" dirty="0">
                <a:latin typeface="Trebuchet MS"/>
                <a:cs typeface="Trebuchet MS"/>
              </a:rPr>
              <a:t>TUJUAN </a:t>
            </a:r>
            <a:r>
              <a:rPr sz="1100" b="1" spc="-5" dirty="0">
                <a:latin typeface="Trebuchet MS"/>
                <a:cs typeface="Trebuchet MS"/>
              </a:rPr>
              <a:t>PENDIDIKAN</a:t>
            </a:r>
            <a:r>
              <a:rPr sz="1100" b="1" spc="-260" dirty="0">
                <a:latin typeface="Trebuchet MS"/>
                <a:cs typeface="Trebuchet MS"/>
              </a:rPr>
              <a:t> </a:t>
            </a:r>
            <a:r>
              <a:rPr sz="1100" b="1" spc="-15" dirty="0">
                <a:latin typeface="Trebuchet MS"/>
                <a:cs typeface="Trebuchet MS"/>
              </a:rPr>
              <a:t>NASIONAL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73523" y="1095248"/>
            <a:ext cx="1226820" cy="719667"/>
          </a:xfrm>
          <a:custGeom>
            <a:avLst/>
            <a:gdLst/>
            <a:ahLst/>
            <a:cxnLst/>
            <a:rect l="l" t="t" r="r" b="b"/>
            <a:pathLst>
              <a:path w="1226820" h="539750">
                <a:moveTo>
                  <a:pt x="1034414" y="0"/>
                </a:moveTo>
                <a:lnTo>
                  <a:pt x="192404" y="0"/>
                </a:lnTo>
                <a:lnTo>
                  <a:pt x="148276" y="5079"/>
                </a:lnTo>
                <a:lnTo>
                  <a:pt x="107774" y="19549"/>
                </a:lnTo>
                <a:lnTo>
                  <a:pt x="72050" y="42257"/>
                </a:lnTo>
                <a:lnTo>
                  <a:pt x="42257" y="72050"/>
                </a:lnTo>
                <a:lnTo>
                  <a:pt x="19549" y="107774"/>
                </a:lnTo>
                <a:lnTo>
                  <a:pt x="5079" y="148276"/>
                </a:lnTo>
                <a:lnTo>
                  <a:pt x="0" y="192404"/>
                </a:lnTo>
                <a:lnTo>
                  <a:pt x="0" y="347090"/>
                </a:lnTo>
                <a:lnTo>
                  <a:pt x="5079" y="391219"/>
                </a:lnTo>
                <a:lnTo>
                  <a:pt x="19549" y="431721"/>
                </a:lnTo>
                <a:lnTo>
                  <a:pt x="42257" y="467445"/>
                </a:lnTo>
                <a:lnTo>
                  <a:pt x="72050" y="497238"/>
                </a:lnTo>
                <a:lnTo>
                  <a:pt x="107774" y="519946"/>
                </a:lnTo>
                <a:lnTo>
                  <a:pt x="148276" y="534416"/>
                </a:lnTo>
                <a:lnTo>
                  <a:pt x="192404" y="539496"/>
                </a:lnTo>
                <a:lnTo>
                  <a:pt x="1034414" y="539496"/>
                </a:lnTo>
                <a:lnTo>
                  <a:pt x="1078543" y="534416"/>
                </a:lnTo>
                <a:lnTo>
                  <a:pt x="1119045" y="519946"/>
                </a:lnTo>
                <a:lnTo>
                  <a:pt x="1154769" y="497238"/>
                </a:lnTo>
                <a:lnTo>
                  <a:pt x="1184562" y="467445"/>
                </a:lnTo>
                <a:lnTo>
                  <a:pt x="1207270" y="431721"/>
                </a:lnTo>
                <a:lnTo>
                  <a:pt x="1221740" y="391219"/>
                </a:lnTo>
                <a:lnTo>
                  <a:pt x="1226820" y="347090"/>
                </a:lnTo>
                <a:lnTo>
                  <a:pt x="1226820" y="192404"/>
                </a:lnTo>
                <a:lnTo>
                  <a:pt x="1221740" y="148276"/>
                </a:lnTo>
                <a:lnTo>
                  <a:pt x="1207270" y="107774"/>
                </a:lnTo>
                <a:lnTo>
                  <a:pt x="1184562" y="72050"/>
                </a:lnTo>
                <a:lnTo>
                  <a:pt x="1154769" y="42257"/>
                </a:lnTo>
                <a:lnTo>
                  <a:pt x="1119045" y="19549"/>
                </a:lnTo>
                <a:lnTo>
                  <a:pt x="1078543" y="5079"/>
                </a:lnTo>
                <a:lnTo>
                  <a:pt x="1034414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658360" y="1203451"/>
            <a:ext cx="1057275" cy="3534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2880" marR="5080" indent="-170815">
              <a:lnSpc>
                <a:spcPct val="100899"/>
              </a:lnSpc>
              <a:spcBef>
                <a:spcPts val="90"/>
              </a:spcBef>
            </a:pPr>
            <a:r>
              <a:rPr sz="1100" b="1" spc="-15" dirty="0">
                <a:latin typeface="Trebuchet MS"/>
                <a:cs typeface="Trebuchet MS"/>
              </a:rPr>
              <a:t>PROFIL</a:t>
            </a:r>
            <a:r>
              <a:rPr sz="1100" b="1" spc="-190" dirty="0">
                <a:latin typeface="Trebuchet MS"/>
                <a:cs typeface="Trebuchet MS"/>
              </a:rPr>
              <a:t> </a:t>
            </a:r>
            <a:r>
              <a:rPr sz="1100" b="1" spc="-30" dirty="0">
                <a:latin typeface="Trebuchet MS"/>
                <a:cs typeface="Trebuchet MS"/>
              </a:rPr>
              <a:t>PELAJAR  </a:t>
            </a:r>
            <a:r>
              <a:rPr sz="1100" b="1" spc="-20" dirty="0">
                <a:latin typeface="Trebuchet MS"/>
                <a:cs typeface="Trebuchet MS"/>
              </a:rPr>
              <a:t>PANCASILA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619245" y="808735"/>
            <a:ext cx="4238625" cy="1622213"/>
            <a:chOff x="4619244" y="606551"/>
            <a:chExt cx="4238625" cy="1216660"/>
          </a:xfrm>
        </p:grpSpPr>
        <p:sp>
          <p:nvSpPr>
            <p:cNvPr id="10" name="object 10"/>
            <p:cNvSpPr/>
            <p:nvPr/>
          </p:nvSpPr>
          <p:spPr>
            <a:xfrm>
              <a:off x="4619244" y="606551"/>
              <a:ext cx="563880" cy="204470"/>
            </a:xfrm>
            <a:custGeom>
              <a:avLst/>
              <a:gdLst/>
              <a:ahLst/>
              <a:cxnLst/>
              <a:rect l="l" t="t" r="r" b="b"/>
              <a:pathLst>
                <a:path w="563879" h="204470">
                  <a:moveTo>
                    <a:pt x="446913" y="0"/>
                  </a:moveTo>
                  <a:lnTo>
                    <a:pt x="0" y="0"/>
                  </a:lnTo>
                  <a:lnTo>
                    <a:pt x="0" y="22478"/>
                  </a:lnTo>
                  <a:lnTo>
                    <a:pt x="446913" y="22478"/>
                  </a:lnTo>
                  <a:lnTo>
                    <a:pt x="472961" y="27719"/>
                  </a:lnTo>
                  <a:lnTo>
                    <a:pt x="494236" y="42021"/>
                  </a:lnTo>
                  <a:lnTo>
                    <a:pt x="508581" y="63251"/>
                  </a:lnTo>
                  <a:lnTo>
                    <a:pt x="513841" y="89281"/>
                  </a:lnTo>
                  <a:lnTo>
                    <a:pt x="513841" y="156083"/>
                  </a:lnTo>
                  <a:lnTo>
                    <a:pt x="486282" y="156083"/>
                  </a:lnTo>
                  <a:lnTo>
                    <a:pt x="525017" y="204215"/>
                  </a:lnTo>
                  <a:lnTo>
                    <a:pt x="563879" y="156083"/>
                  </a:lnTo>
                  <a:lnTo>
                    <a:pt x="536320" y="156083"/>
                  </a:lnTo>
                  <a:lnTo>
                    <a:pt x="536320" y="89281"/>
                  </a:lnTo>
                  <a:lnTo>
                    <a:pt x="529298" y="54542"/>
                  </a:lnTo>
                  <a:lnTo>
                    <a:pt x="510143" y="26162"/>
                  </a:lnTo>
                  <a:lnTo>
                    <a:pt x="481724" y="7020"/>
                  </a:lnTo>
                  <a:lnTo>
                    <a:pt x="446913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31763" y="1283207"/>
              <a:ext cx="3126105" cy="539750"/>
            </a:xfrm>
            <a:custGeom>
              <a:avLst/>
              <a:gdLst/>
              <a:ahLst/>
              <a:cxnLst/>
              <a:rect l="l" t="t" r="r" b="b"/>
              <a:pathLst>
                <a:path w="3126104" h="539750">
                  <a:moveTo>
                    <a:pt x="2855976" y="0"/>
                  </a:moveTo>
                  <a:lnTo>
                    <a:pt x="269748" y="0"/>
                  </a:lnTo>
                  <a:lnTo>
                    <a:pt x="221262" y="4346"/>
                  </a:lnTo>
                  <a:lnTo>
                    <a:pt x="175626" y="16876"/>
                  </a:lnTo>
                  <a:lnTo>
                    <a:pt x="133603" y="36830"/>
                  </a:lnTo>
                  <a:lnTo>
                    <a:pt x="95955" y="63443"/>
                  </a:lnTo>
                  <a:lnTo>
                    <a:pt x="63443" y="95955"/>
                  </a:lnTo>
                  <a:lnTo>
                    <a:pt x="36830" y="133604"/>
                  </a:lnTo>
                  <a:lnTo>
                    <a:pt x="16876" y="175626"/>
                  </a:lnTo>
                  <a:lnTo>
                    <a:pt x="4346" y="221262"/>
                  </a:lnTo>
                  <a:lnTo>
                    <a:pt x="0" y="269747"/>
                  </a:lnTo>
                  <a:lnTo>
                    <a:pt x="4346" y="318233"/>
                  </a:lnTo>
                  <a:lnTo>
                    <a:pt x="16876" y="363869"/>
                  </a:lnTo>
                  <a:lnTo>
                    <a:pt x="36830" y="405891"/>
                  </a:lnTo>
                  <a:lnTo>
                    <a:pt x="63443" y="443540"/>
                  </a:lnTo>
                  <a:lnTo>
                    <a:pt x="95955" y="476052"/>
                  </a:lnTo>
                  <a:lnTo>
                    <a:pt x="133604" y="502665"/>
                  </a:lnTo>
                  <a:lnTo>
                    <a:pt x="175626" y="522619"/>
                  </a:lnTo>
                  <a:lnTo>
                    <a:pt x="221262" y="535149"/>
                  </a:lnTo>
                  <a:lnTo>
                    <a:pt x="269748" y="539495"/>
                  </a:lnTo>
                  <a:lnTo>
                    <a:pt x="2855976" y="539495"/>
                  </a:lnTo>
                  <a:lnTo>
                    <a:pt x="2904461" y="535149"/>
                  </a:lnTo>
                  <a:lnTo>
                    <a:pt x="2950097" y="522619"/>
                  </a:lnTo>
                  <a:lnTo>
                    <a:pt x="2992119" y="502665"/>
                  </a:lnTo>
                  <a:lnTo>
                    <a:pt x="3029768" y="476052"/>
                  </a:lnTo>
                  <a:lnTo>
                    <a:pt x="3062280" y="443540"/>
                  </a:lnTo>
                  <a:lnTo>
                    <a:pt x="3088894" y="405891"/>
                  </a:lnTo>
                  <a:lnTo>
                    <a:pt x="3108847" y="363869"/>
                  </a:lnTo>
                  <a:lnTo>
                    <a:pt x="3121377" y="318233"/>
                  </a:lnTo>
                  <a:lnTo>
                    <a:pt x="3125724" y="269747"/>
                  </a:lnTo>
                  <a:lnTo>
                    <a:pt x="3121377" y="221262"/>
                  </a:lnTo>
                  <a:lnTo>
                    <a:pt x="3108847" y="175626"/>
                  </a:lnTo>
                  <a:lnTo>
                    <a:pt x="3088894" y="133604"/>
                  </a:lnTo>
                  <a:lnTo>
                    <a:pt x="3062280" y="95955"/>
                  </a:lnTo>
                  <a:lnTo>
                    <a:pt x="3029768" y="63443"/>
                  </a:lnTo>
                  <a:lnTo>
                    <a:pt x="2992120" y="36830"/>
                  </a:lnTo>
                  <a:lnTo>
                    <a:pt x="2950097" y="16876"/>
                  </a:lnTo>
                  <a:lnTo>
                    <a:pt x="2904461" y="4346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785485" y="1706202"/>
            <a:ext cx="3015615" cy="6700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15340" marR="798830" indent="-1905" algn="ctr">
              <a:lnSpc>
                <a:spcPct val="100000"/>
              </a:lnSpc>
              <a:spcBef>
                <a:spcPts val="105"/>
              </a:spcBef>
            </a:pPr>
            <a:r>
              <a:rPr sz="1100" b="1" spc="-15" dirty="0">
                <a:latin typeface="Trebuchet MS"/>
                <a:cs typeface="Trebuchet MS"/>
              </a:rPr>
              <a:t>Struktur </a:t>
            </a:r>
            <a:r>
              <a:rPr sz="1100" b="1" spc="-20" dirty="0">
                <a:latin typeface="Trebuchet MS"/>
                <a:cs typeface="Trebuchet MS"/>
              </a:rPr>
              <a:t>Kurikulum  Capaian</a:t>
            </a:r>
            <a:r>
              <a:rPr sz="1100" b="1" spc="-155" dirty="0">
                <a:latin typeface="Trebuchet MS"/>
                <a:cs typeface="Trebuchet MS"/>
              </a:rPr>
              <a:t> </a:t>
            </a:r>
            <a:r>
              <a:rPr sz="1100" b="1" spc="-30" dirty="0">
                <a:latin typeface="Trebuchet MS"/>
                <a:cs typeface="Trebuchet MS"/>
              </a:rPr>
              <a:t>Pembelajaran</a:t>
            </a:r>
            <a:endParaRPr sz="1100">
              <a:latin typeface="Trebuchet MS"/>
              <a:cs typeface="Trebuchet MS"/>
            </a:endParaRPr>
          </a:p>
          <a:p>
            <a:pPr marL="1270" algn="ctr">
              <a:lnSpc>
                <a:spcPct val="100000"/>
              </a:lnSpc>
            </a:pPr>
            <a:r>
              <a:rPr sz="1100" b="1" spc="-15" dirty="0">
                <a:latin typeface="Trebuchet MS"/>
                <a:cs typeface="Trebuchet MS"/>
              </a:rPr>
              <a:t>Prinsip</a:t>
            </a:r>
            <a:r>
              <a:rPr sz="1100" b="1" spc="-130" dirty="0">
                <a:latin typeface="Trebuchet MS"/>
                <a:cs typeface="Trebuchet MS"/>
              </a:rPr>
              <a:t> </a:t>
            </a:r>
            <a:r>
              <a:rPr sz="1100" b="1" spc="-30" dirty="0">
                <a:latin typeface="Trebuchet MS"/>
                <a:cs typeface="Trebuchet MS"/>
              </a:rPr>
              <a:t>Pembelajaran</a:t>
            </a:r>
            <a:r>
              <a:rPr sz="1100" b="1" spc="-160" dirty="0">
                <a:latin typeface="Trebuchet MS"/>
                <a:cs typeface="Trebuchet MS"/>
              </a:rPr>
              <a:t> </a:t>
            </a:r>
            <a:r>
              <a:rPr sz="1100" b="1" spc="-15" dirty="0">
                <a:latin typeface="Trebuchet MS"/>
                <a:cs typeface="Trebuchet MS"/>
              </a:rPr>
              <a:t>dan</a:t>
            </a:r>
            <a:r>
              <a:rPr sz="1100" b="1" spc="-130" dirty="0">
                <a:latin typeface="Trebuchet MS"/>
                <a:cs typeface="Trebuchet MS"/>
              </a:rPr>
              <a:t> </a:t>
            </a:r>
            <a:r>
              <a:rPr sz="1100" b="1" spc="-25" dirty="0">
                <a:latin typeface="Trebuchet MS"/>
                <a:cs typeface="Trebuchet MS"/>
              </a:rPr>
              <a:t>Asesmen</a:t>
            </a:r>
            <a:endParaRPr sz="11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sz="800" b="1" spc="-10" dirty="0">
                <a:solidFill>
                  <a:srgbClr val="585858"/>
                </a:solidFill>
                <a:latin typeface="Trebuchet MS"/>
                <a:cs typeface="Trebuchet MS"/>
              </a:rPr>
              <a:t>Kerangka</a:t>
            </a:r>
            <a:r>
              <a:rPr sz="800" b="1" spc="-105" dirty="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sz="800" b="1" spc="-10" dirty="0">
                <a:solidFill>
                  <a:srgbClr val="585858"/>
                </a:solidFill>
                <a:latin typeface="Trebuchet MS"/>
                <a:cs typeface="Trebuchet MS"/>
              </a:rPr>
              <a:t>dasar</a:t>
            </a:r>
            <a:r>
              <a:rPr sz="800" b="1" spc="-80" dirty="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sz="800" b="1" spc="-15" dirty="0">
                <a:solidFill>
                  <a:srgbClr val="585858"/>
                </a:solidFill>
                <a:latin typeface="Trebuchet MS"/>
                <a:cs typeface="Trebuchet MS"/>
              </a:rPr>
              <a:t>kurikulum</a:t>
            </a:r>
            <a:r>
              <a:rPr sz="800" b="1" spc="-114" dirty="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sz="800" b="1" spc="-5" dirty="0">
                <a:solidFill>
                  <a:srgbClr val="585858"/>
                </a:solidFill>
                <a:latin typeface="Trebuchet MS"/>
                <a:cs typeface="Trebuchet MS"/>
              </a:rPr>
              <a:t>yang</a:t>
            </a:r>
            <a:r>
              <a:rPr sz="800" b="1" spc="-80" dirty="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sz="800" b="1" spc="-15" dirty="0">
                <a:solidFill>
                  <a:srgbClr val="585858"/>
                </a:solidFill>
                <a:latin typeface="Trebuchet MS"/>
                <a:cs typeface="Trebuchet MS"/>
              </a:rPr>
              <a:t>ditetapkan</a:t>
            </a:r>
            <a:r>
              <a:rPr sz="800" b="1" spc="-55" dirty="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sz="800" b="1" spc="-20" dirty="0">
                <a:solidFill>
                  <a:srgbClr val="585858"/>
                </a:solidFill>
                <a:latin typeface="Trebuchet MS"/>
                <a:cs typeface="Trebuchet MS"/>
              </a:rPr>
              <a:t>oleh</a:t>
            </a:r>
            <a:r>
              <a:rPr sz="800" b="1" spc="-85" dirty="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sz="800" b="1" spc="-20" dirty="0">
                <a:solidFill>
                  <a:srgbClr val="585858"/>
                </a:solidFill>
                <a:latin typeface="Trebuchet MS"/>
                <a:cs typeface="Trebuchet MS"/>
              </a:rPr>
              <a:t>pemerintah</a:t>
            </a:r>
            <a:r>
              <a:rPr sz="800" b="1" spc="-60" dirty="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sz="800" b="1" spc="-10" dirty="0">
                <a:solidFill>
                  <a:srgbClr val="585858"/>
                </a:solidFill>
                <a:latin typeface="Trebuchet MS"/>
                <a:cs typeface="Trebuchet MS"/>
              </a:rPr>
              <a:t>pusat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479551"/>
            <a:ext cx="7245350" cy="2136140"/>
            <a:chOff x="0" y="359663"/>
            <a:chExt cx="7245350" cy="1602105"/>
          </a:xfrm>
        </p:grpSpPr>
        <p:sp>
          <p:nvSpPr>
            <p:cNvPr id="14" name="object 14"/>
            <p:cNvSpPr/>
            <p:nvPr/>
          </p:nvSpPr>
          <p:spPr>
            <a:xfrm>
              <a:off x="5835396" y="1112519"/>
              <a:ext cx="1409700" cy="203200"/>
            </a:xfrm>
            <a:custGeom>
              <a:avLst/>
              <a:gdLst/>
              <a:ahLst/>
              <a:cxnLst/>
              <a:rect l="l" t="t" r="r" b="b"/>
              <a:pathLst>
                <a:path w="1409700" h="203200">
                  <a:moveTo>
                    <a:pt x="1293622" y="0"/>
                  </a:moveTo>
                  <a:lnTo>
                    <a:pt x="0" y="0"/>
                  </a:lnTo>
                  <a:lnTo>
                    <a:pt x="0" y="22225"/>
                  </a:lnTo>
                  <a:lnTo>
                    <a:pt x="1293622" y="22225"/>
                  </a:lnTo>
                  <a:lnTo>
                    <a:pt x="1319484" y="27441"/>
                  </a:lnTo>
                  <a:lnTo>
                    <a:pt x="1340596" y="41671"/>
                  </a:lnTo>
                  <a:lnTo>
                    <a:pt x="1354826" y="62783"/>
                  </a:lnTo>
                  <a:lnTo>
                    <a:pt x="1360043" y="88645"/>
                  </a:lnTo>
                  <a:lnTo>
                    <a:pt x="1360043" y="154939"/>
                  </a:lnTo>
                  <a:lnTo>
                    <a:pt x="1332610" y="154939"/>
                  </a:lnTo>
                  <a:lnTo>
                    <a:pt x="1371219" y="202691"/>
                  </a:lnTo>
                  <a:lnTo>
                    <a:pt x="1409700" y="154939"/>
                  </a:lnTo>
                  <a:lnTo>
                    <a:pt x="1382268" y="154939"/>
                  </a:lnTo>
                  <a:lnTo>
                    <a:pt x="1382268" y="88645"/>
                  </a:lnTo>
                  <a:lnTo>
                    <a:pt x="1375310" y="54167"/>
                  </a:lnTo>
                  <a:lnTo>
                    <a:pt x="1356328" y="25987"/>
                  </a:lnTo>
                  <a:lnTo>
                    <a:pt x="1328154" y="6975"/>
                  </a:lnTo>
                  <a:lnTo>
                    <a:pt x="129362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359663"/>
              <a:ext cx="1679575" cy="1602105"/>
            </a:xfrm>
            <a:custGeom>
              <a:avLst/>
              <a:gdLst/>
              <a:ahLst/>
              <a:cxnLst/>
              <a:rect l="l" t="t" r="r" b="b"/>
              <a:pathLst>
                <a:path w="1679575" h="1602105">
                  <a:moveTo>
                    <a:pt x="1679448" y="0"/>
                  </a:moveTo>
                  <a:lnTo>
                    <a:pt x="0" y="0"/>
                  </a:lnTo>
                  <a:lnTo>
                    <a:pt x="0" y="1601724"/>
                  </a:lnTo>
                  <a:lnTo>
                    <a:pt x="1679448" y="1601724"/>
                  </a:lnTo>
                  <a:lnTo>
                    <a:pt x="1679448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378452" y="3966465"/>
            <a:ext cx="3558540" cy="2796540"/>
            <a:chOff x="4378452" y="2974848"/>
            <a:chExt cx="3558540" cy="2097405"/>
          </a:xfrm>
        </p:grpSpPr>
        <p:sp>
          <p:nvSpPr>
            <p:cNvPr id="17" name="object 17"/>
            <p:cNvSpPr/>
            <p:nvPr/>
          </p:nvSpPr>
          <p:spPr>
            <a:xfrm>
              <a:off x="4378452" y="2974848"/>
              <a:ext cx="1170940" cy="1012190"/>
            </a:xfrm>
            <a:custGeom>
              <a:avLst/>
              <a:gdLst/>
              <a:ahLst/>
              <a:cxnLst/>
              <a:rect l="l" t="t" r="r" b="b"/>
              <a:pathLst>
                <a:path w="1170939" h="1012189">
                  <a:moveTo>
                    <a:pt x="917448" y="0"/>
                  </a:moveTo>
                  <a:lnTo>
                    <a:pt x="252984" y="0"/>
                  </a:lnTo>
                  <a:lnTo>
                    <a:pt x="0" y="505968"/>
                  </a:lnTo>
                  <a:lnTo>
                    <a:pt x="252984" y="1011935"/>
                  </a:lnTo>
                  <a:lnTo>
                    <a:pt x="917448" y="1011935"/>
                  </a:lnTo>
                  <a:lnTo>
                    <a:pt x="1170432" y="505968"/>
                  </a:lnTo>
                  <a:lnTo>
                    <a:pt x="917448" y="0"/>
                  </a:lnTo>
                  <a:close/>
                </a:path>
              </a:pathLst>
            </a:custGeom>
            <a:solidFill>
              <a:srgbClr val="D9EA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79036" y="3403092"/>
              <a:ext cx="3458210" cy="1591310"/>
            </a:xfrm>
            <a:custGeom>
              <a:avLst/>
              <a:gdLst/>
              <a:ahLst/>
              <a:cxnLst/>
              <a:rect l="l" t="t" r="r" b="b"/>
              <a:pathLst>
                <a:path w="3458209" h="1591310">
                  <a:moveTo>
                    <a:pt x="175133" y="1073708"/>
                  </a:moveTo>
                  <a:lnTo>
                    <a:pt x="95630" y="1073708"/>
                  </a:lnTo>
                  <a:lnTo>
                    <a:pt x="97745" y="1120798"/>
                  </a:lnTo>
                  <a:lnTo>
                    <a:pt x="103967" y="1166703"/>
                  </a:lnTo>
                  <a:lnTo>
                    <a:pt x="114113" y="1211240"/>
                  </a:lnTo>
                  <a:lnTo>
                    <a:pt x="128000" y="1254228"/>
                  </a:lnTo>
                  <a:lnTo>
                    <a:pt x="145447" y="1295484"/>
                  </a:lnTo>
                  <a:lnTo>
                    <a:pt x="166271" y="1334824"/>
                  </a:lnTo>
                  <a:lnTo>
                    <a:pt x="190288" y="1372067"/>
                  </a:lnTo>
                  <a:lnTo>
                    <a:pt x="217316" y="1407029"/>
                  </a:lnTo>
                  <a:lnTo>
                    <a:pt x="247173" y="1439529"/>
                  </a:lnTo>
                  <a:lnTo>
                    <a:pt x="279676" y="1469382"/>
                  </a:lnTo>
                  <a:lnTo>
                    <a:pt x="314642" y="1496408"/>
                  </a:lnTo>
                  <a:lnTo>
                    <a:pt x="351888" y="1520423"/>
                  </a:lnTo>
                  <a:lnTo>
                    <a:pt x="391233" y="1541244"/>
                  </a:lnTo>
                  <a:lnTo>
                    <a:pt x="432492" y="1558689"/>
                  </a:lnTo>
                  <a:lnTo>
                    <a:pt x="475484" y="1572575"/>
                  </a:lnTo>
                  <a:lnTo>
                    <a:pt x="520026" y="1582720"/>
                  </a:lnTo>
                  <a:lnTo>
                    <a:pt x="565935" y="1588941"/>
                  </a:lnTo>
                  <a:lnTo>
                    <a:pt x="613028" y="1591055"/>
                  </a:lnTo>
                  <a:lnTo>
                    <a:pt x="2940558" y="1591055"/>
                  </a:lnTo>
                  <a:lnTo>
                    <a:pt x="2987651" y="1588941"/>
                  </a:lnTo>
                  <a:lnTo>
                    <a:pt x="3033560" y="1582720"/>
                  </a:lnTo>
                  <a:lnTo>
                    <a:pt x="3078102" y="1572575"/>
                  </a:lnTo>
                  <a:lnTo>
                    <a:pt x="3121094" y="1558689"/>
                  </a:lnTo>
                  <a:lnTo>
                    <a:pt x="3162353" y="1541244"/>
                  </a:lnTo>
                  <a:lnTo>
                    <a:pt x="3201698" y="1520423"/>
                  </a:lnTo>
                  <a:lnTo>
                    <a:pt x="3215434" y="1511566"/>
                  </a:lnTo>
                  <a:lnTo>
                    <a:pt x="613028" y="1511566"/>
                  </a:lnTo>
                  <a:lnTo>
                    <a:pt x="565321" y="1508997"/>
                  </a:lnTo>
                  <a:lnTo>
                    <a:pt x="519100" y="1501467"/>
                  </a:lnTo>
                  <a:lnTo>
                    <a:pt x="474633" y="1489244"/>
                  </a:lnTo>
                  <a:lnTo>
                    <a:pt x="432187" y="1472594"/>
                  </a:lnTo>
                  <a:lnTo>
                    <a:pt x="392030" y="1451785"/>
                  </a:lnTo>
                  <a:lnTo>
                    <a:pt x="354428" y="1427085"/>
                  </a:lnTo>
                  <a:lnTo>
                    <a:pt x="319650" y="1398759"/>
                  </a:lnTo>
                  <a:lnTo>
                    <a:pt x="287961" y="1367075"/>
                  </a:lnTo>
                  <a:lnTo>
                    <a:pt x="259631" y="1332301"/>
                  </a:lnTo>
                  <a:lnTo>
                    <a:pt x="234926" y="1294703"/>
                  </a:lnTo>
                  <a:lnTo>
                    <a:pt x="214113" y="1254548"/>
                  </a:lnTo>
                  <a:lnTo>
                    <a:pt x="197460" y="1212105"/>
                  </a:lnTo>
                  <a:lnTo>
                    <a:pt x="185234" y="1167639"/>
                  </a:lnTo>
                  <a:lnTo>
                    <a:pt x="177702" y="1121417"/>
                  </a:lnTo>
                  <a:lnTo>
                    <a:pt x="175133" y="1073708"/>
                  </a:lnTo>
                  <a:close/>
                </a:path>
                <a:path w="3458209" h="1591310">
                  <a:moveTo>
                    <a:pt x="3457956" y="0"/>
                  </a:moveTo>
                  <a:lnTo>
                    <a:pt x="3378454" y="0"/>
                  </a:lnTo>
                  <a:lnTo>
                    <a:pt x="3378454" y="1073708"/>
                  </a:lnTo>
                  <a:lnTo>
                    <a:pt x="3375885" y="1121417"/>
                  </a:lnTo>
                  <a:lnTo>
                    <a:pt x="3368358" y="1167639"/>
                  </a:lnTo>
                  <a:lnTo>
                    <a:pt x="3356138" y="1212105"/>
                  </a:lnTo>
                  <a:lnTo>
                    <a:pt x="3339493" y="1254548"/>
                  </a:lnTo>
                  <a:lnTo>
                    <a:pt x="3318688" y="1294703"/>
                  </a:lnTo>
                  <a:lnTo>
                    <a:pt x="3293991" y="1332301"/>
                  </a:lnTo>
                  <a:lnTo>
                    <a:pt x="3265669" y="1367075"/>
                  </a:lnTo>
                  <a:lnTo>
                    <a:pt x="3233987" y="1398759"/>
                  </a:lnTo>
                  <a:lnTo>
                    <a:pt x="3199213" y="1427085"/>
                  </a:lnTo>
                  <a:lnTo>
                    <a:pt x="3161613" y="1451785"/>
                  </a:lnTo>
                  <a:lnTo>
                    <a:pt x="3121454" y="1472594"/>
                  </a:lnTo>
                  <a:lnTo>
                    <a:pt x="3079002" y="1489244"/>
                  </a:lnTo>
                  <a:lnTo>
                    <a:pt x="3034524" y="1501467"/>
                  </a:lnTo>
                  <a:lnTo>
                    <a:pt x="2988287" y="1508997"/>
                  </a:lnTo>
                  <a:lnTo>
                    <a:pt x="2940558" y="1511566"/>
                  </a:lnTo>
                  <a:lnTo>
                    <a:pt x="3215434" y="1511566"/>
                  </a:lnTo>
                  <a:lnTo>
                    <a:pt x="3273910" y="1469382"/>
                  </a:lnTo>
                  <a:lnTo>
                    <a:pt x="3306413" y="1439529"/>
                  </a:lnTo>
                  <a:lnTo>
                    <a:pt x="3336270" y="1407029"/>
                  </a:lnTo>
                  <a:lnTo>
                    <a:pt x="3363298" y="1372067"/>
                  </a:lnTo>
                  <a:lnTo>
                    <a:pt x="3387315" y="1334824"/>
                  </a:lnTo>
                  <a:lnTo>
                    <a:pt x="3408139" y="1295484"/>
                  </a:lnTo>
                  <a:lnTo>
                    <a:pt x="3425586" y="1254228"/>
                  </a:lnTo>
                  <a:lnTo>
                    <a:pt x="3439473" y="1211240"/>
                  </a:lnTo>
                  <a:lnTo>
                    <a:pt x="3449619" y="1166703"/>
                  </a:lnTo>
                  <a:lnTo>
                    <a:pt x="3455841" y="1120798"/>
                  </a:lnTo>
                  <a:lnTo>
                    <a:pt x="3457956" y="1073708"/>
                  </a:lnTo>
                  <a:lnTo>
                    <a:pt x="3457956" y="0"/>
                  </a:lnTo>
                  <a:close/>
                </a:path>
                <a:path w="3458209" h="1591310">
                  <a:moveTo>
                    <a:pt x="135381" y="882459"/>
                  </a:moveTo>
                  <a:lnTo>
                    <a:pt x="0" y="1073708"/>
                  </a:lnTo>
                  <a:lnTo>
                    <a:pt x="270763" y="1073708"/>
                  </a:lnTo>
                  <a:lnTo>
                    <a:pt x="135381" y="88245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988052" y="4792980"/>
              <a:ext cx="2654935" cy="279400"/>
            </a:xfrm>
            <a:custGeom>
              <a:avLst/>
              <a:gdLst/>
              <a:ahLst/>
              <a:cxnLst/>
              <a:rect l="l" t="t" r="r" b="b"/>
              <a:pathLst>
                <a:path w="2654934" h="279400">
                  <a:moveTo>
                    <a:pt x="2550287" y="0"/>
                  </a:moveTo>
                  <a:lnTo>
                    <a:pt x="104521" y="0"/>
                  </a:lnTo>
                  <a:lnTo>
                    <a:pt x="63865" y="8218"/>
                  </a:lnTo>
                  <a:lnTo>
                    <a:pt x="30638" y="30632"/>
                  </a:lnTo>
                  <a:lnTo>
                    <a:pt x="8223" y="63875"/>
                  </a:lnTo>
                  <a:lnTo>
                    <a:pt x="0" y="104584"/>
                  </a:lnTo>
                  <a:lnTo>
                    <a:pt x="0" y="174307"/>
                  </a:lnTo>
                  <a:lnTo>
                    <a:pt x="8223" y="215016"/>
                  </a:lnTo>
                  <a:lnTo>
                    <a:pt x="30638" y="248259"/>
                  </a:lnTo>
                  <a:lnTo>
                    <a:pt x="63865" y="270673"/>
                  </a:lnTo>
                  <a:lnTo>
                    <a:pt x="104521" y="278892"/>
                  </a:lnTo>
                  <a:lnTo>
                    <a:pt x="2550287" y="278892"/>
                  </a:lnTo>
                  <a:lnTo>
                    <a:pt x="2590942" y="270673"/>
                  </a:lnTo>
                  <a:lnTo>
                    <a:pt x="2624169" y="248259"/>
                  </a:lnTo>
                  <a:lnTo>
                    <a:pt x="2646584" y="215016"/>
                  </a:lnTo>
                  <a:lnTo>
                    <a:pt x="2654807" y="174307"/>
                  </a:lnTo>
                  <a:lnTo>
                    <a:pt x="2654807" y="104584"/>
                  </a:lnTo>
                  <a:lnTo>
                    <a:pt x="2646584" y="63875"/>
                  </a:lnTo>
                  <a:lnTo>
                    <a:pt x="2624169" y="30632"/>
                  </a:lnTo>
                  <a:lnTo>
                    <a:pt x="2590942" y="8218"/>
                  </a:lnTo>
                  <a:lnTo>
                    <a:pt x="2550287" y="0"/>
                  </a:lnTo>
                  <a:close/>
                </a:path>
              </a:pathLst>
            </a:custGeom>
            <a:solidFill>
              <a:srgbClr val="F4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227066" y="6437918"/>
            <a:ext cx="21761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latin typeface="Trebuchet MS"/>
                <a:cs typeface="Trebuchet MS"/>
              </a:rPr>
              <a:t>evaluasi</a:t>
            </a:r>
            <a:r>
              <a:rPr sz="1100" b="1" spc="-120" dirty="0">
                <a:latin typeface="Trebuchet MS"/>
                <a:cs typeface="Trebuchet MS"/>
              </a:rPr>
              <a:t> </a:t>
            </a:r>
            <a:r>
              <a:rPr sz="1100" b="1" spc="-20" dirty="0">
                <a:latin typeface="Trebuchet MS"/>
                <a:cs typeface="Trebuchet MS"/>
              </a:rPr>
              <a:t>jangka</a:t>
            </a:r>
            <a:r>
              <a:rPr sz="1100" b="1" spc="-130" dirty="0">
                <a:latin typeface="Trebuchet MS"/>
                <a:cs typeface="Trebuchet MS"/>
              </a:rPr>
              <a:t> </a:t>
            </a:r>
            <a:r>
              <a:rPr sz="1100" b="1" spc="-25" dirty="0">
                <a:latin typeface="Trebuchet MS"/>
                <a:cs typeface="Trebuchet MS"/>
              </a:rPr>
              <a:t>panjang</a:t>
            </a:r>
            <a:r>
              <a:rPr sz="1100" b="1" spc="-135" dirty="0">
                <a:latin typeface="Trebuchet MS"/>
                <a:cs typeface="Trebuchet MS"/>
              </a:rPr>
              <a:t> </a:t>
            </a:r>
            <a:r>
              <a:rPr sz="1100" spc="-50" dirty="0">
                <a:latin typeface="Arial"/>
                <a:cs typeface="Arial"/>
              </a:rPr>
              <a:t>(4-5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15" dirty="0">
                <a:latin typeface="Arial"/>
                <a:cs typeface="Arial"/>
              </a:rPr>
              <a:t>tahun)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814059" y="4551679"/>
            <a:ext cx="2108200" cy="1689100"/>
            <a:chOff x="5814059" y="3413759"/>
            <a:chExt cx="2108200" cy="1266825"/>
          </a:xfrm>
        </p:grpSpPr>
        <p:sp>
          <p:nvSpPr>
            <p:cNvPr id="22" name="object 22"/>
            <p:cNvSpPr/>
            <p:nvPr/>
          </p:nvSpPr>
          <p:spPr>
            <a:xfrm>
              <a:off x="5814059" y="3413759"/>
              <a:ext cx="2108200" cy="1123315"/>
            </a:xfrm>
            <a:custGeom>
              <a:avLst/>
              <a:gdLst/>
              <a:ahLst/>
              <a:cxnLst/>
              <a:rect l="l" t="t" r="r" b="b"/>
              <a:pathLst>
                <a:path w="2108200" h="1123314">
                  <a:moveTo>
                    <a:pt x="140842" y="817283"/>
                  </a:moveTo>
                  <a:lnTo>
                    <a:pt x="68452" y="817283"/>
                  </a:lnTo>
                  <a:lnTo>
                    <a:pt x="72455" y="866902"/>
                  </a:lnTo>
                  <a:lnTo>
                    <a:pt x="84042" y="913973"/>
                  </a:lnTo>
                  <a:lnTo>
                    <a:pt x="102585" y="957864"/>
                  </a:lnTo>
                  <a:lnTo>
                    <a:pt x="127454" y="997947"/>
                  </a:lnTo>
                  <a:lnTo>
                    <a:pt x="158019" y="1033591"/>
                  </a:lnTo>
                  <a:lnTo>
                    <a:pt x="193652" y="1064166"/>
                  </a:lnTo>
                  <a:lnTo>
                    <a:pt x="233723" y="1089043"/>
                  </a:lnTo>
                  <a:lnTo>
                    <a:pt x="277602" y="1107592"/>
                  </a:lnTo>
                  <a:lnTo>
                    <a:pt x="324661" y="1119184"/>
                  </a:lnTo>
                  <a:lnTo>
                    <a:pt x="374268" y="1123188"/>
                  </a:lnTo>
                  <a:lnTo>
                    <a:pt x="1801748" y="1123188"/>
                  </a:lnTo>
                  <a:lnTo>
                    <a:pt x="1851391" y="1119184"/>
                  </a:lnTo>
                  <a:lnTo>
                    <a:pt x="1898477" y="1107592"/>
                  </a:lnTo>
                  <a:lnTo>
                    <a:pt x="1942378" y="1089043"/>
                  </a:lnTo>
                  <a:lnTo>
                    <a:pt x="1982464" y="1064166"/>
                  </a:lnTo>
                  <a:lnTo>
                    <a:pt x="1998123" y="1050734"/>
                  </a:lnTo>
                  <a:lnTo>
                    <a:pt x="374268" y="1050734"/>
                  </a:lnTo>
                  <a:lnTo>
                    <a:pt x="327229" y="1045991"/>
                  </a:lnTo>
                  <a:lnTo>
                    <a:pt x="283414" y="1032388"/>
                  </a:lnTo>
                  <a:lnTo>
                    <a:pt x="243763" y="1010864"/>
                  </a:lnTo>
                  <a:lnTo>
                    <a:pt x="209216" y="982357"/>
                  </a:lnTo>
                  <a:lnTo>
                    <a:pt x="180711" y="947807"/>
                  </a:lnTo>
                  <a:lnTo>
                    <a:pt x="159188" y="908152"/>
                  </a:lnTo>
                  <a:lnTo>
                    <a:pt x="145585" y="864331"/>
                  </a:lnTo>
                  <a:lnTo>
                    <a:pt x="140842" y="817283"/>
                  </a:lnTo>
                  <a:close/>
                </a:path>
                <a:path w="2108200" h="1123314">
                  <a:moveTo>
                    <a:pt x="2107691" y="0"/>
                  </a:moveTo>
                  <a:lnTo>
                    <a:pt x="2035174" y="0"/>
                  </a:lnTo>
                  <a:lnTo>
                    <a:pt x="2035174" y="817283"/>
                  </a:lnTo>
                  <a:lnTo>
                    <a:pt x="2030437" y="864331"/>
                  </a:lnTo>
                  <a:lnTo>
                    <a:pt x="2016847" y="908152"/>
                  </a:lnTo>
                  <a:lnTo>
                    <a:pt x="1995339" y="947807"/>
                  </a:lnTo>
                  <a:lnTo>
                    <a:pt x="1966848" y="982357"/>
                  </a:lnTo>
                  <a:lnTo>
                    <a:pt x="1932309" y="1010864"/>
                  </a:lnTo>
                  <a:lnTo>
                    <a:pt x="1892657" y="1032388"/>
                  </a:lnTo>
                  <a:lnTo>
                    <a:pt x="1848825" y="1045991"/>
                  </a:lnTo>
                  <a:lnTo>
                    <a:pt x="1801748" y="1050734"/>
                  </a:lnTo>
                  <a:lnTo>
                    <a:pt x="1998123" y="1050734"/>
                  </a:lnTo>
                  <a:lnTo>
                    <a:pt x="2048682" y="997947"/>
                  </a:lnTo>
                  <a:lnTo>
                    <a:pt x="2073556" y="957864"/>
                  </a:lnTo>
                  <a:lnTo>
                    <a:pt x="2092101" y="913973"/>
                  </a:lnTo>
                  <a:lnTo>
                    <a:pt x="2103689" y="866902"/>
                  </a:lnTo>
                  <a:lnTo>
                    <a:pt x="2107691" y="817283"/>
                  </a:lnTo>
                  <a:lnTo>
                    <a:pt x="2107691" y="0"/>
                  </a:lnTo>
                  <a:close/>
                </a:path>
                <a:path w="2108200" h="1123314">
                  <a:moveTo>
                    <a:pt x="104648" y="581431"/>
                  </a:moveTo>
                  <a:lnTo>
                    <a:pt x="0" y="817283"/>
                  </a:lnTo>
                  <a:lnTo>
                    <a:pt x="209295" y="817283"/>
                  </a:lnTo>
                  <a:lnTo>
                    <a:pt x="104648" y="581431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158483" y="4325111"/>
              <a:ext cx="1655445" cy="355600"/>
            </a:xfrm>
            <a:custGeom>
              <a:avLst/>
              <a:gdLst/>
              <a:ahLst/>
              <a:cxnLst/>
              <a:rect l="l" t="t" r="r" b="b"/>
              <a:pathLst>
                <a:path w="1655445" h="355600">
                  <a:moveTo>
                    <a:pt x="1521840" y="0"/>
                  </a:moveTo>
                  <a:lnTo>
                    <a:pt x="133223" y="0"/>
                  </a:lnTo>
                  <a:lnTo>
                    <a:pt x="91082" y="6788"/>
                  </a:lnTo>
                  <a:lnTo>
                    <a:pt x="54507" y="25690"/>
                  </a:lnTo>
                  <a:lnTo>
                    <a:pt x="25680" y="54515"/>
                  </a:lnTo>
                  <a:lnTo>
                    <a:pt x="6783" y="91069"/>
                  </a:lnTo>
                  <a:lnTo>
                    <a:pt x="0" y="133159"/>
                  </a:lnTo>
                  <a:lnTo>
                    <a:pt x="0" y="221932"/>
                  </a:lnTo>
                  <a:lnTo>
                    <a:pt x="6783" y="264022"/>
                  </a:lnTo>
                  <a:lnTo>
                    <a:pt x="25680" y="300576"/>
                  </a:lnTo>
                  <a:lnTo>
                    <a:pt x="54507" y="329401"/>
                  </a:lnTo>
                  <a:lnTo>
                    <a:pt x="91082" y="348303"/>
                  </a:lnTo>
                  <a:lnTo>
                    <a:pt x="133223" y="355092"/>
                  </a:lnTo>
                  <a:lnTo>
                    <a:pt x="1521840" y="355092"/>
                  </a:lnTo>
                  <a:lnTo>
                    <a:pt x="1563981" y="348303"/>
                  </a:lnTo>
                  <a:lnTo>
                    <a:pt x="1600556" y="329401"/>
                  </a:lnTo>
                  <a:lnTo>
                    <a:pt x="1629383" y="300576"/>
                  </a:lnTo>
                  <a:lnTo>
                    <a:pt x="1648280" y="264022"/>
                  </a:lnTo>
                  <a:lnTo>
                    <a:pt x="1655064" y="221932"/>
                  </a:lnTo>
                  <a:lnTo>
                    <a:pt x="1655064" y="133159"/>
                  </a:lnTo>
                  <a:lnTo>
                    <a:pt x="1648280" y="91069"/>
                  </a:lnTo>
                  <a:lnTo>
                    <a:pt x="1629383" y="54515"/>
                  </a:lnTo>
                  <a:lnTo>
                    <a:pt x="1600556" y="25690"/>
                  </a:lnTo>
                  <a:lnTo>
                    <a:pt x="1563981" y="6788"/>
                  </a:lnTo>
                  <a:lnTo>
                    <a:pt x="1521840" y="0"/>
                  </a:lnTo>
                  <a:close/>
                </a:path>
              </a:pathLst>
            </a:custGeom>
            <a:solidFill>
              <a:srgbClr val="F4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249162" y="5751913"/>
            <a:ext cx="1473835" cy="3520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b="1" spc="-20" dirty="0">
                <a:latin typeface="Trebuchet MS"/>
                <a:cs typeface="Trebuchet MS"/>
              </a:rPr>
              <a:t>evaluasi jangka</a:t>
            </a:r>
            <a:r>
              <a:rPr sz="1100" b="1" spc="-270" dirty="0">
                <a:latin typeface="Trebuchet MS"/>
                <a:cs typeface="Trebuchet MS"/>
              </a:rPr>
              <a:t> </a:t>
            </a:r>
            <a:r>
              <a:rPr sz="1100" b="1" spc="-25" dirty="0">
                <a:latin typeface="Trebuchet MS"/>
                <a:cs typeface="Trebuchet MS"/>
              </a:rPr>
              <a:t>pendek</a:t>
            </a:r>
            <a:endParaRPr sz="11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100" spc="-25" dirty="0">
                <a:latin typeface="Arial"/>
                <a:cs typeface="Arial"/>
              </a:rPr>
              <a:t>(semester/tahunan)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8573" y="572007"/>
            <a:ext cx="1083945" cy="14125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300" b="1" spc="-20" dirty="0">
                <a:solidFill>
                  <a:srgbClr val="0A5293"/>
                </a:solidFill>
                <a:latin typeface="Trebuchet MS"/>
                <a:cs typeface="Trebuchet MS"/>
              </a:rPr>
              <a:t>Proses  </a:t>
            </a:r>
            <a:r>
              <a:rPr sz="1300" b="1" spc="-25" dirty="0">
                <a:solidFill>
                  <a:srgbClr val="0A5293"/>
                </a:solidFill>
                <a:latin typeface="Trebuchet MS"/>
                <a:cs typeface="Trebuchet MS"/>
              </a:rPr>
              <a:t>Penyusunan  Kurikulum  Operasional</a:t>
            </a:r>
            <a:r>
              <a:rPr sz="1300" b="1" spc="-180" dirty="0">
                <a:solidFill>
                  <a:srgbClr val="0A5293"/>
                </a:solidFill>
                <a:latin typeface="Trebuchet MS"/>
                <a:cs typeface="Trebuchet MS"/>
              </a:rPr>
              <a:t> </a:t>
            </a:r>
            <a:r>
              <a:rPr sz="1300" b="1" spc="-25" dirty="0">
                <a:solidFill>
                  <a:srgbClr val="0A5293"/>
                </a:solidFill>
                <a:latin typeface="Trebuchet MS"/>
                <a:cs typeface="Trebuchet MS"/>
              </a:rPr>
              <a:t>di  </a:t>
            </a:r>
            <a:r>
              <a:rPr sz="1300" b="1" spc="-10" dirty="0">
                <a:solidFill>
                  <a:srgbClr val="0A5293"/>
                </a:solidFill>
                <a:latin typeface="Trebuchet MS"/>
                <a:cs typeface="Trebuchet MS"/>
              </a:rPr>
              <a:t>Satuan  </a:t>
            </a:r>
            <a:r>
              <a:rPr sz="1300" b="1" spc="-25" dirty="0">
                <a:solidFill>
                  <a:srgbClr val="0A5293"/>
                </a:solidFill>
                <a:latin typeface="Trebuchet MS"/>
                <a:cs typeface="Trebuchet MS"/>
              </a:rPr>
              <a:t>Pendidikan  Secara</a:t>
            </a:r>
            <a:r>
              <a:rPr sz="1300" b="1" spc="-145" dirty="0">
                <a:solidFill>
                  <a:srgbClr val="0A5293"/>
                </a:solidFill>
                <a:latin typeface="Trebuchet MS"/>
                <a:cs typeface="Trebuchet MS"/>
              </a:rPr>
              <a:t> </a:t>
            </a:r>
            <a:r>
              <a:rPr sz="1300" b="1" spc="-20" dirty="0">
                <a:solidFill>
                  <a:srgbClr val="0A5293"/>
                </a:solidFill>
                <a:latin typeface="Trebuchet MS"/>
                <a:cs typeface="Trebuchet MS"/>
              </a:rPr>
              <a:t>Umum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249924" y="1337055"/>
            <a:ext cx="375285" cy="292947"/>
          </a:xfrm>
          <a:custGeom>
            <a:avLst/>
            <a:gdLst/>
            <a:ahLst/>
            <a:cxnLst/>
            <a:rect l="l" t="t" r="r" b="b"/>
            <a:pathLst>
              <a:path w="375284" h="219709">
                <a:moveTo>
                  <a:pt x="296672" y="0"/>
                </a:moveTo>
                <a:lnTo>
                  <a:pt x="78231" y="0"/>
                </a:lnTo>
                <a:lnTo>
                  <a:pt x="47791" y="6151"/>
                </a:lnTo>
                <a:lnTo>
                  <a:pt x="22923" y="22923"/>
                </a:lnTo>
                <a:lnTo>
                  <a:pt x="6151" y="47791"/>
                </a:lnTo>
                <a:lnTo>
                  <a:pt x="0" y="78232"/>
                </a:lnTo>
                <a:lnTo>
                  <a:pt x="0" y="141224"/>
                </a:lnTo>
                <a:lnTo>
                  <a:pt x="6151" y="171664"/>
                </a:lnTo>
                <a:lnTo>
                  <a:pt x="22923" y="196532"/>
                </a:lnTo>
                <a:lnTo>
                  <a:pt x="47791" y="213304"/>
                </a:lnTo>
                <a:lnTo>
                  <a:pt x="78231" y="219456"/>
                </a:lnTo>
                <a:lnTo>
                  <a:pt x="296672" y="219456"/>
                </a:lnTo>
                <a:lnTo>
                  <a:pt x="327112" y="213304"/>
                </a:lnTo>
                <a:lnTo>
                  <a:pt x="351980" y="196532"/>
                </a:lnTo>
                <a:lnTo>
                  <a:pt x="368752" y="171664"/>
                </a:lnTo>
                <a:lnTo>
                  <a:pt x="374903" y="141224"/>
                </a:lnTo>
                <a:lnTo>
                  <a:pt x="374903" y="78232"/>
                </a:lnTo>
                <a:lnTo>
                  <a:pt x="368752" y="47791"/>
                </a:lnTo>
                <a:lnTo>
                  <a:pt x="351980" y="22923"/>
                </a:lnTo>
                <a:lnTo>
                  <a:pt x="327112" y="6151"/>
                </a:lnTo>
                <a:lnTo>
                  <a:pt x="296672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286246" y="1335194"/>
            <a:ext cx="3035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50" dirty="0">
                <a:latin typeface="Trebuchet MS"/>
                <a:cs typeface="Trebuchet MS"/>
              </a:rPr>
              <a:t>S</a:t>
            </a:r>
            <a:r>
              <a:rPr sz="1200" b="1" spc="-5" dirty="0">
                <a:latin typeface="Trebuchet MS"/>
                <a:cs typeface="Trebuchet MS"/>
              </a:rPr>
              <a:t>N</a:t>
            </a:r>
            <a:r>
              <a:rPr sz="1200" b="1" spc="10" dirty="0">
                <a:latin typeface="Trebuchet MS"/>
                <a:cs typeface="Trebuchet MS"/>
              </a:rPr>
              <a:t>P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409188" y="3212593"/>
            <a:ext cx="5020310" cy="2534073"/>
            <a:chOff x="3409188" y="2409444"/>
            <a:chExt cx="5020310" cy="1900555"/>
          </a:xfrm>
        </p:grpSpPr>
        <p:sp>
          <p:nvSpPr>
            <p:cNvPr id="29" name="object 29"/>
            <p:cNvSpPr/>
            <p:nvPr/>
          </p:nvSpPr>
          <p:spPr>
            <a:xfrm>
              <a:off x="3409188" y="2409444"/>
              <a:ext cx="1169035" cy="1012190"/>
            </a:xfrm>
            <a:custGeom>
              <a:avLst/>
              <a:gdLst/>
              <a:ahLst/>
              <a:cxnLst/>
              <a:rect l="l" t="t" r="r" b="b"/>
              <a:pathLst>
                <a:path w="1169035" h="1012189">
                  <a:moveTo>
                    <a:pt x="915924" y="0"/>
                  </a:moveTo>
                  <a:lnTo>
                    <a:pt x="252984" y="0"/>
                  </a:lnTo>
                  <a:lnTo>
                    <a:pt x="0" y="505968"/>
                  </a:lnTo>
                  <a:lnTo>
                    <a:pt x="252984" y="1011936"/>
                  </a:lnTo>
                  <a:lnTo>
                    <a:pt x="915924" y="1011936"/>
                  </a:lnTo>
                  <a:lnTo>
                    <a:pt x="1168908" y="505968"/>
                  </a:lnTo>
                  <a:lnTo>
                    <a:pt x="915924" y="0"/>
                  </a:lnTo>
                  <a:close/>
                </a:path>
              </a:pathLst>
            </a:custGeom>
            <a:solidFill>
              <a:srgbClr val="D9EA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007358" y="4007358"/>
              <a:ext cx="962025" cy="283845"/>
            </a:xfrm>
            <a:custGeom>
              <a:avLst/>
              <a:gdLst/>
              <a:ahLst/>
              <a:cxnLst/>
              <a:rect l="l" t="t" r="r" b="b"/>
              <a:pathLst>
                <a:path w="962025" h="283845">
                  <a:moveTo>
                    <a:pt x="961643" y="0"/>
                  </a:moveTo>
                  <a:lnTo>
                    <a:pt x="960802" y="75355"/>
                  </a:lnTo>
                  <a:lnTo>
                    <a:pt x="958426" y="143069"/>
                  </a:lnTo>
                  <a:lnTo>
                    <a:pt x="954738" y="200439"/>
                  </a:lnTo>
                  <a:lnTo>
                    <a:pt x="949959" y="244762"/>
                  </a:lnTo>
                  <a:lnTo>
                    <a:pt x="938021" y="283463"/>
                  </a:lnTo>
                  <a:lnTo>
                    <a:pt x="23621" y="283463"/>
                  </a:lnTo>
                  <a:lnTo>
                    <a:pt x="11684" y="244762"/>
                  </a:lnTo>
                  <a:lnTo>
                    <a:pt x="6905" y="200439"/>
                  </a:lnTo>
                  <a:lnTo>
                    <a:pt x="3217" y="143069"/>
                  </a:lnTo>
                  <a:lnTo>
                    <a:pt x="841" y="75355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998214" y="3414522"/>
              <a:ext cx="1918970" cy="737235"/>
            </a:xfrm>
            <a:custGeom>
              <a:avLst/>
              <a:gdLst/>
              <a:ahLst/>
              <a:cxnLst/>
              <a:rect l="l" t="t" r="r" b="b"/>
              <a:pathLst>
                <a:path w="1918970" h="737235">
                  <a:moveTo>
                    <a:pt x="0" y="0"/>
                  </a:moveTo>
                  <a:lnTo>
                    <a:pt x="0" y="650697"/>
                  </a:lnTo>
                </a:path>
                <a:path w="1918970" h="737235">
                  <a:moveTo>
                    <a:pt x="1918715" y="42671"/>
                  </a:moveTo>
                  <a:lnTo>
                    <a:pt x="1918715" y="737171"/>
                  </a:lnTo>
                </a:path>
              </a:pathLst>
            </a:custGeom>
            <a:ln w="28956">
              <a:solidFill>
                <a:srgbClr val="D9D9D9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347716" y="2409443"/>
              <a:ext cx="3081655" cy="1583055"/>
            </a:xfrm>
            <a:custGeom>
              <a:avLst/>
              <a:gdLst/>
              <a:ahLst/>
              <a:cxnLst/>
              <a:rect l="l" t="t" r="r" b="b"/>
              <a:pathLst>
                <a:path w="3081654" h="1583054">
                  <a:moveTo>
                    <a:pt x="1168908" y="505968"/>
                  </a:moveTo>
                  <a:lnTo>
                    <a:pt x="915924" y="0"/>
                  </a:lnTo>
                  <a:lnTo>
                    <a:pt x="252984" y="0"/>
                  </a:lnTo>
                  <a:lnTo>
                    <a:pt x="0" y="505968"/>
                  </a:lnTo>
                  <a:lnTo>
                    <a:pt x="252984" y="1011936"/>
                  </a:lnTo>
                  <a:lnTo>
                    <a:pt x="915924" y="1011936"/>
                  </a:lnTo>
                  <a:lnTo>
                    <a:pt x="1168908" y="505968"/>
                  </a:lnTo>
                  <a:close/>
                </a:path>
                <a:path w="3081654" h="1583054">
                  <a:moveTo>
                    <a:pt x="2127377" y="1071118"/>
                  </a:moveTo>
                  <a:lnTo>
                    <a:pt x="1852422" y="559308"/>
                  </a:lnTo>
                  <a:lnTo>
                    <a:pt x="1233157" y="559308"/>
                  </a:lnTo>
                  <a:lnTo>
                    <a:pt x="958215" y="1071118"/>
                  </a:lnTo>
                  <a:lnTo>
                    <a:pt x="1233157" y="1582928"/>
                  </a:lnTo>
                  <a:lnTo>
                    <a:pt x="1852422" y="1582928"/>
                  </a:lnTo>
                  <a:lnTo>
                    <a:pt x="2127377" y="1071118"/>
                  </a:lnTo>
                  <a:close/>
                </a:path>
                <a:path w="3081654" h="1583054">
                  <a:moveTo>
                    <a:pt x="3081528" y="505968"/>
                  </a:moveTo>
                  <a:lnTo>
                    <a:pt x="2828544" y="0"/>
                  </a:lnTo>
                  <a:lnTo>
                    <a:pt x="2165604" y="0"/>
                  </a:lnTo>
                  <a:lnTo>
                    <a:pt x="1912620" y="505968"/>
                  </a:lnTo>
                  <a:lnTo>
                    <a:pt x="2165604" y="1011936"/>
                  </a:lnTo>
                  <a:lnTo>
                    <a:pt x="2828544" y="1011936"/>
                  </a:lnTo>
                  <a:lnTo>
                    <a:pt x="3081528" y="505968"/>
                  </a:lnTo>
                  <a:close/>
                </a:path>
              </a:pathLst>
            </a:custGeom>
            <a:solidFill>
              <a:srgbClr val="CFE1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7407909" y="3504524"/>
            <a:ext cx="887094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900" spc="-40" dirty="0">
                <a:latin typeface="Arial"/>
                <a:cs typeface="Arial"/>
              </a:rPr>
              <a:t>Merancang  </a:t>
            </a:r>
            <a:r>
              <a:rPr sz="900" b="1" spc="5" dirty="0">
                <a:latin typeface="Trebuchet MS"/>
                <a:cs typeface="Trebuchet MS"/>
              </a:rPr>
              <a:t>P</a:t>
            </a:r>
            <a:r>
              <a:rPr sz="900" b="1" spc="-10" dirty="0">
                <a:latin typeface="Trebuchet MS"/>
                <a:cs typeface="Trebuchet MS"/>
              </a:rPr>
              <a:t>END</a:t>
            </a:r>
            <a:r>
              <a:rPr sz="900" b="1" spc="-5" dirty="0">
                <a:latin typeface="Trebuchet MS"/>
                <a:cs typeface="Trebuchet MS"/>
              </a:rPr>
              <a:t>AMP</a:t>
            </a:r>
            <a:r>
              <a:rPr sz="900" b="1" dirty="0">
                <a:latin typeface="Trebuchet MS"/>
                <a:cs typeface="Trebuchet MS"/>
              </a:rPr>
              <a:t>I</a:t>
            </a:r>
            <a:r>
              <a:rPr sz="900" b="1" spc="-20" dirty="0">
                <a:latin typeface="Trebuchet MS"/>
                <a:cs typeface="Trebuchet MS"/>
              </a:rPr>
              <a:t>NG</a:t>
            </a:r>
            <a:r>
              <a:rPr sz="900" b="1" spc="-35" dirty="0">
                <a:latin typeface="Trebuchet MS"/>
                <a:cs typeface="Trebuchet MS"/>
              </a:rPr>
              <a:t>AN,  </a:t>
            </a:r>
            <a:r>
              <a:rPr sz="900" b="1" spc="-25" dirty="0">
                <a:latin typeface="Trebuchet MS"/>
                <a:cs typeface="Trebuchet MS"/>
              </a:rPr>
              <a:t>EVALUASI, </a:t>
            </a:r>
            <a:r>
              <a:rPr sz="900" b="1" spc="-20" dirty="0">
                <a:latin typeface="Trebuchet MS"/>
                <a:cs typeface="Trebuchet MS"/>
              </a:rPr>
              <a:t>DAN  </a:t>
            </a:r>
            <a:r>
              <a:rPr sz="900" b="1" spc="5" dirty="0">
                <a:latin typeface="Trebuchet MS"/>
                <a:cs typeface="Trebuchet MS"/>
              </a:rPr>
              <a:t>P</a:t>
            </a:r>
            <a:r>
              <a:rPr sz="900" b="1" spc="-10" dirty="0">
                <a:latin typeface="Trebuchet MS"/>
                <a:cs typeface="Trebuchet MS"/>
              </a:rPr>
              <a:t>ENGEM</a:t>
            </a:r>
            <a:r>
              <a:rPr sz="900" b="1" spc="-20" dirty="0">
                <a:latin typeface="Trebuchet MS"/>
                <a:cs typeface="Trebuchet MS"/>
              </a:rPr>
              <a:t>B</a:t>
            </a:r>
            <a:r>
              <a:rPr sz="900" b="1" spc="-30" dirty="0">
                <a:latin typeface="Trebuchet MS"/>
                <a:cs typeface="Trebuchet MS"/>
              </a:rPr>
              <a:t>ANG</a:t>
            </a:r>
            <a:r>
              <a:rPr sz="900" b="1" spc="-25" dirty="0">
                <a:latin typeface="Trebuchet MS"/>
                <a:cs typeface="Trebuchet MS"/>
              </a:rPr>
              <a:t>AN  </a:t>
            </a:r>
            <a:r>
              <a:rPr sz="900" b="1" spc="-15" dirty="0">
                <a:latin typeface="Trebuchet MS"/>
                <a:cs typeface="Trebuchet MS"/>
              </a:rPr>
              <a:t>PROFESIONAL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812418" y="1991528"/>
            <a:ext cx="1486535" cy="3058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45" dirty="0">
                <a:latin typeface="Trebuchet MS"/>
                <a:cs typeface="Trebuchet MS"/>
              </a:rPr>
              <a:t>TETAP</a:t>
            </a:r>
            <a:endParaRPr sz="1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800" spc="-15" dirty="0">
                <a:latin typeface="Arial"/>
                <a:cs typeface="Arial"/>
              </a:rPr>
              <a:t>Ditetapkan</a:t>
            </a:r>
            <a:r>
              <a:rPr sz="800" spc="-75" dirty="0">
                <a:latin typeface="Arial"/>
                <a:cs typeface="Arial"/>
              </a:rPr>
              <a:t> </a:t>
            </a:r>
            <a:r>
              <a:rPr sz="800" spc="-15" dirty="0">
                <a:latin typeface="Arial"/>
                <a:cs typeface="Arial"/>
              </a:rPr>
              <a:t>oleh</a:t>
            </a:r>
            <a:r>
              <a:rPr sz="800" spc="-7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pemerintah</a:t>
            </a:r>
            <a:r>
              <a:rPr sz="800" spc="-75" dirty="0">
                <a:latin typeface="Arial"/>
                <a:cs typeface="Arial"/>
              </a:rPr>
              <a:t> </a:t>
            </a:r>
            <a:r>
              <a:rPr sz="800" spc="-15" dirty="0">
                <a:latin typeface="Arial"/>
                <a:cs typeface="Arial"/>
              </a:rPr>
              <a:t>pusat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844168" y="4703064"/>
            <a:ext cx="1265555" cy="10438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Trebuchet MS"/>
                <a:cs typeface="Trebuchet MS"/>
              </a:rPr>
              <a:t>FLEKSIBEL/DINAMIS</a:t>
            </a:r>
            <a:endParaRPr sz="1100">
              <a:latin typeface="Trebuchet MS"/>
              <a:cs typeface="Trebuchet MS"/>
            </a:endParaRPr>
          </a:p>
          <a:p>
            <a:pPr marL="12700" marR="39370">
              <a:lnSpc>
                <a:spcPct val="100000"/>
              </a:lnSpc>
              <a:spcBef>
                <a:spcPts val="25"/>
              </a:spcBef>
            </a:pPr>
            <a:r>
              <a:rPr sz="800" spc="-30" dirty="0">
                <a:latin typeface="Arial"/>
                <a:cs typeface="Arial"/>
              </a:rPr>
              <a:t>Satuan </a:t>
            </a:r>
            <a:r>
              <a:rPr sz="800" spc="-10" dirty="0">
                <a:latin typeface="Arial"/>
                <a:cs typeface="Arial"/>
              </a:rPr>
              <a:t>pendidikan  </a:t>
            </a:r>
            <a:r>
              <a:rPr sz="800" spc="-25" dirty="0">
                <a:latin typeface="Arial"/>
                <a:cs typeface="Arial"/>
              </a:rPr>
              <a:t>mengembangkan</a:t>
            </a:r>
            <a:r>
              <a:rPr sz="800" spc="-12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kurikulum  </a:t>
            </a:r>
            <a:r>
              <a:rPr sz="800" spc="-20" dirty="0">
                <a:latin typeface="Arial"/>
                <a:cs typeface="Arial"/>
              </a:rPr>
              <a:t>operasional </a:t>
            </a:r>
            <a:r>
              <a:rPr sz="800" spc="-25" dirty="0">
                <a:latin typeface="Arial"/>
                <a:cs typeface="Arial"/>
              </a:rPr>
              <a:t>berdasarkan  kerangka </a:t>
            </a:r>
            <a:r>
              <a:rPr sz="800" spc="-15" dirty="0">
                <a:latin typeface="Arial"/>
                <a:cs typeface="Arial"/>
              </a:rPr>
              <a:t>dan </a:t>
            </a:r>
            <a:r>
              <a:rPr sz="800" dirty="0">
                <a:latin typeface="Arial"/>
                <a:cs typeface="Arial"/>
              </a:rPr>
              <a:t>struktur  </a:t>
            </a:r>
            <a:r>
              <a:rPr sz="800" spc="-5" dirty="0">
                <a:latin typeface="Arial"/>
                <a:cs typeface="Arial"/>
              </a:rPr>
              <a:t>kurikulum, </a:t>
            </a:r>
            <a:r>
              <a:rPr sz="800" spc="-40" dirty="0">
                <a:latin typeface="Arial"/>
                <a:cs typeface="Arial"/>
              </a:rPr>
              <a:t>sesuai  </a:t>
            </a:r>
            <a:r>
              <a:rPr sz="800" spc="-5" dirty="0">
                <a:latin typeface="Arial"/>
                <a:cs typeface="Arial"/>
              </a:rPr>
              <a:t>karakteristik </a:t>
            </a:r>
            <a:r>
              <a:rPr sz="800" spc="-15" dirty="0">
                <a:latin typeface="Arial"/>
                <a:cs typeface="Arial"/>
              </a:rPr>
              <a:t>dan</a:t>
            </a:r>
            <a:r>
              <a:rPr sz="800" spc="-175" dirty="0">
                <a:latin typeface="Arial"/>
                <a:cs typeface="Arial"/>
              </a:rPr>
              <a:t> </a:t>
            </a:r>
            <a:r>
              <a:rPr sz="800" spc="-15" dirty="0">
                <a:latin typeface="Arial"/>
                <a:cs typeface="Arial"/>
              </a:rPr>
              <a:t>kebutuhan  </a:t>
            </a:r>
            <a:r>
              <a:rPr sz="800" spc="-20" dirty="0">
                <a:latin typeface="Arial"/>
                <a:cs typeface="Arial"/>
              </a:rPr>
              <a:t>satuan</a:t>
            </a:r>
            <a:r>
              <a:rPr sz="800" spc="-8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pendidikan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471164" y="3266441"/>
            <a:ext cx="1066800" cy="872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80" dirty="0">
                <a:solidFill>
                  <a:srgbClr val="0A5293"/>
                </a:solidFill>
                <a:latin typeface="Trebuchet MS"/>
                <a:cs typeface="Trebuchet MS"/>
              </a:rPr>
              <a:t>1</a:t>
            </a:r>
            <a:endParaRPr sz="1400">
              <a:latin typeface="Trebuchet MS"/>
              <a:cs typeface="Trebuchet MS"/>
            </a:endParaRPr>
          </a:p>
          <a:p>
            <a:pPr marL="12700" marR="5080" algn="ctr">
              <a:lnSpc>
                <a:spcPct val="100000"/>
              </a:lnSpc>
              <a:spcBef>
                <a:spcPts val="740"/>
              </a:spcBef>
            </a:pPr>
            <a:r>
              <a:rPr sz="900" spc="-35" dirty="0">
                <a:latin typeface="Arial"/>
                <a:cs typeface="Arial"/>
              </a:rPr>
              <a:t>Menganalisis </a:t>
            </a:r>
            <a:r>
              <a:rPr sz="900" spc="-20" dirty="0">
                <a:latin typeface="Arial"/>
                <a:cs typeface="Arial"/>
              </a:rPr>
              <a:t>konteks  </a:t>
            </a:r>
            <a:r>
              <a:rPr sz="900" b="1" spc="-15" dirty="0">
                <a:latin typeface="Trebuchet MS"/>
                <a:cs typeface="Trebuchet MS"/>
              </a:rPr>
              <a:t>KARAKTERISTIK  </a:t>
            </a:r>
            <a:r>
              <a:rPr sz="900" b="1" spc="-25" dirty="0">
                <a:latin typeface="Trebuchet MS"/>
                <a:cs typeface="Trebuchet MS"/>
              </a:rPr>
              <a:t>SATUAN  </a:t>
            </a:r>
            <a:r>
              <a:rPr sz="900" b="1" spc="-5" dirty="0">
                <a:latin typeface="Trebuchet MS"/>
                <a:cs typeface="Trebuchet MS"/>
              </a:rPr>
              <a:t>PENDIDIKAN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633721" y="3867553"/>
            <a:ext cx="648970" cy="90473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26034" algn="ctr">
              <a:lnSpc>
                <a:spcPct val="100000"/>
              </a:lnSpc>
              <a:spcBef>
                <a:spcPts val="655"/>
              </a:spcBef>
            </a:pPr>
            <a:r>
              <a:rPr sz="1400" b="1" spc="-80" dirty="0">
                <a:solidFill>
                  <a:srgbClr val="0A5293"/>
                </a:solidFill>
                <a:latin typeface="Trebuchet MS"/>
                <a:cs typeface="Trebuchet MS"/>
              </a:rPr>
              <a:t>2</a:t>
            </a:r>
            <a:endParaRPr sz="1400">
              <a:latin typeface="Trebuchet MS"/>
              <a:cs typeface="Trebuchet MS"/>
            </a:endParaRPr>
          </a:p>
          <a:p>
            <a:pPr marL="213360" marR="5080" indent="-201295">
              <a:lnSpc>
                <a:spcPct val="100000"/>
              </a:lnSpc>
              <a:spcBef>
                <a:spcPts val="359"/>
              </a:spcBef>
            </a:pPr>
            <a:r>
              <a:rPr sz="900" spc="-100" dirty="0">
                <a:latin typeface="Arial"/>
                <a:cs typeface="Arial"/>
              </a:rPr>
              <a:t>M</a:t>
            </a:r>
            <a:r>
              <a:rPr sz="900" spc="-25" dirty="0">
                <a:latin typeface="Arial"/>
                <a:cs typeface="Arial"/>
              </a:rPr>
              <a:t>erumu</a:t>
            </a:r>
            <a:r>
              <a:rPr sz="900" spc="-35" dirty="0">
                <a:latin typeface="Arial"/>
                <a:cs typeface="Arial"/>
              </a:rPr>
              <a:t>s</a:t>
            </a:r>
            <a:r>
              <a:rPr sz="900" spc="-20" dirty="0">
                <a:latin typeface="Arial"/>
                <a:cs typeface="Arial"/>
              </a:rPr>
              <a:t>kan  </a:t>
            </a:r>
            <a:r>
              <a:rPr sz="900" b="1" spc="5" dirty="0">
                <a:latin typeface="Trebuchet MS"/>
                <a:cs typeface="Trebuchet MS"/>
              </a:rPr>
              <a:t>VISI  </a:t>
            </a:r>
            <a:r>
              <a:rPr sz="900" b="1" spc="20" dirty="0">
                <a:latin typeface="Trebuchet MS"/>
                <a:cs typeface="Trebuchet MS"/>
              </a:rPr>
              <a:t>MISI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900" b="1" spc="-30" dirty="0">
                <a:latin typeface="Trebuchet MS"/>
                <a:cs typeface="Trebuchet MS"/>
              </a:rPr>
              <a:t>TUJUAN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89879" y="3266441"/>
            <a:ext cx="1073150" cy="733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" algn="ctr">
              <a:lnSpc>
                <a:spcPct val="100000"/>
              </a:lnSpc>
              <a:spcBef>
                <a:spcPts val="100"/>
              </a:spcBef>
            </a:pPr>
            <a:r>
              <a:rPr sz="1400" b="1" spc="-80" dirty="0">
                <a:solidFill>
                  <a:srgbClr val="0A5293"/>
                </a:solidFill>
                <a:latin typeface="Trebuchet MS"/>
                <a:cs typeface="Trebuchet MS"/>
              </a:rPr>
              <a:t>3</a:t>
            </a:r>
            <a:endParaRPr sz="1400">
              <a:latin typeface="Trebuchet MS"/>
              <a:cs typeface="Trebuchet MS"/>
            </a:endParaRPr>
          </a:p>
          <a:p>
            <a:pPr marL="12065" marR="5080" indent="1905" algn="ctr">
              <a:lnSpc>
                <a:spcPct val="100000"/>
              </a:lnSpc>
              <a:spcBef>
                <a:spcPts val="705"/>
              </a:spcBef>
            </a:pPr>
            <a:r>
              <a:rPr sz="900" spc="-30" dirty="0">
                <a:latin typeface="Arial"/>
                <a:cs typeface="Arial"/>
              </a:rPr>
              <a:t>Menentukan  </a:t>
            </a:r>
            <a:r>
              <a:rPr sz="900" b="1" spc="5" dirty="0">
                <a:latin typeface="Trebuchet MS"/>
                <a:cs typeface="Trebuchet MS"/>
              </a:rPr>
              <a:t>P</a:t>
            </a:r>
            <a:r>
              <a:rPr sz="900" b="1" spc="-20" dirty="0">
                <a:latin typeface="Trebuchet MS"/>
                <a:cs typeface="Trebuchet MS"/>
              </a:rPr>
              <a:t>ENGORGAN</a:t>
            </a:r>
            <a:r>
              <a:rPr sz="900" b="1" spc="-5" dirty="0">
                <a:latin typeface="Trebuchet MS"/>
                <a:cs typeface="Trebuchet MS"/>
              </a:rPr>
              <a:t>I</a:t>
            </a:r>
            <a:r>
              <a:rPr sz="900" b="1" spc="40" dirty="0">
                <a:latin typeface="Trebuchet MS"/>
                <a:cs typeface="Trebuchet MS"/>
              </a:rPr>
              <a:t>S</a:t>
            </a:r>
            <a:r>
              <a:rPr sz="900" b="1" spc="-10" dirty="0">
                <a:latin typeface="Trebuchet MS"/>
                <a:cs typeface="Trebuchet MS"/>
              </a:rPr>
              <a:t>AS</a:t>
            </a:r>
            <a:r>
              <a:rPr sz="900" b="1" spc="20" dirty="0">
                <a:latin typeface="Trebuchet MS"/>
                <a:cs typeface="Trebuchet MS"/>
              </a:rPr>
              <a:t>I</a:t>
            </a:r>
            <a:r>
              <a:rPr sz="900" b="1" spc="-25" dirty="0">
                <a:latin typeface="Trebuchet MS"/>
                <a:cs typeface="Trebuchet MS"/>
              </a:rPr>
              <a:t>AN  </a:t>
            </a:r>
            <a:r>
              <a:rPr sz="900" b="1" spc="-20" dirty="0">
                <a:latin typeface="Trebuchet MS"/>
                <a:cs typeface="Trebuchet MS"/>
              </a:rPr>
              <a:t>PEMBELAJARAN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477128" y="3814986"/>
            <a:ext cx="835025" cy="831638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R="28575" algn="ctr">
              <a:lnSpc>
                <a:spcPct val="100000"/>
              </a:lnSpc>
              <a:spcBef>
                <a:spcPts val="965"/>
              </a:spcBef>
            </a:pPr>
            <a:r>
              <a:rPr sz="1400" b="1" spc="-80" dirty="0">
                <a:solidFill>
                  <a:srgbClr val="0A5293"/>
                </a:solidFill>
                <a:latin typeface="Trebuchet MS"/>
                <a:cs typeface="Trebuchet MS"/>
              </a:rPr>
              <a:t>4</a:t>
            </a:r>
            <a:endParaRPr sz="1400">
              <a:latin typeface="Trebuchet MS"/>
              <a:cs typeface="Trebuchet MS"/>
            </a:endParaRPr>
          </a:p>
          <a:p>
            <a:pPr marL="12700" marR="5080" indent="-1905" algn="ctr">
              <a:lnSpc>
                <a:spcPct val="100000"/>
              </a:lnSpc>
              <a:spcBef>
                <a:spcPts val="555"/>
              </a:spcBef>
            </a:pPr>
            <a:r>
              <a:rPr sz="900" spc="-40" dirty="0">
                <a:latin typeface="Arial"/>
                <a:cs typeface="Arial"/>
              </a:rPr>
              <a:t>Menyusun  </a:t>
            </a:r>
            <a:r>
              <a:rPr sz="900" b="1" spc="-25" dirty="0">
                <a:latin typeface="Trebuchet MS"/>
                <a:cs typeface="Trebuchet MS"/>
              </a:rPr>
              <a:t>RENCANA  </a:t>
            </a:r>
            <a:r>
              <a:rPr sz="900" b="1" spc="5" dirty="0">
                <a:latin typeface="Trebuchet MS"/>
                <a:cs typeface="Trebuchet MS"/>
              </a:rPr>
              <a:t>P</a:t>
            </a:r>
            <a:r>
              <a:rPr sz="900" b="1" spc="-5" dirty="0">
                <a:latin typeface="Trebuchet MS"/>
                <a:cs typeface="Trebuchet MS"/>
              </a:rPr>
              <a:t>E</a:t>
            </a:r>
            <a:r>
              <a:rPr sz="900" b="1" spc="-10" dirty="0">
                <a:latin typeface="Trebuchet MS"/>
                <a:cs typeface="Trebuchet MS"/>
              </a:rPr>
              <a:t>M</a:t>
            </a:r>
            <a:r>
              <a:rPr sz="900" b="1" dirty="0">
                <a:latin typeface="Trebuchet MS"/>
                <a:cs typeface="Trebuchet MS"/>
              </a:rPr>
              <a:t>B</a:t>
            </a:r>
            <a:r>
              <a:rPr sz="900" b="1" spc="-30" dirty="0">
                <a:latin typeface="Trebuchet MS"/>
                <a:cs typeface="Trebuchet MS"/>
              </a:rPr>
              <a:t>ELAJARAN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087111" y="2678177"/>
            <a:ext cx="332740" cy="309033"/>
          </a:xfrm>
          <a:custGeom>
            <a:avLst/>
            <a:gdLst/>
            <a:ahLst/>
            <a:cxnLst/>
            <a:rect l="l" t="t" r="r" b="b"/>
            <a:pathLst>
              <a:path w="332739" h="231775">
                <a:moveTo>
                  <a:pt x="249174" y="0"/>
                </a:moveTo>
                <a:lnTo>
                  <a:pt x="83058" y="0"/>
                </a:lnTo>
                <a:lnTo>
                  <a:pt x="83058" y="115824"/>
                </a:lnTo>
                <a:lnTo>
                  <a:pt x="0" y="115824"/>
                </a:lnTo>
                <a:lnTo>
                  <a:pt x="166115" y="231648"/>
                </a:lnTo>
                <a:lnTo>
                  <a:pt x="332232" y="115824"/>
                </a:lnTo>
                <a:lnTo>
                  <a:pt x="249174" y="115824"/>
                </a:lnTo>
                <a:lnTo>
                  <a:pt x="249174" y="0"/>
                </a:lnTo>
                <a:close/>
              </a:path>
            </a:pathLst>
          </a:custGeom>
          <a:solidFill>
            <a:srgbClr val="99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241417" y="2627037"/>
            <a:ext cx="755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419344" y="2678177"/>
            <a:ext cx="332740" cy="309033"/>
          </a:xfrm>
          <a:custGeom>
            <a:avLst/>
            <a:gdLst/>
            <a:ahLst/>
            <a:cxnLst/>
            <a:rect l="l" t="t" r="r" b="b"/>
            <a:pathLst>
              <a:path w="332739" h="231775">
                <a:moveTo>
                  <a:pt x="166115" y="0"/>
                </a:moveTo>
                <a:lnTo>
                  <a:pt x="0" y="115824"/>
                </a:lnTo>
                <a:lnTo>
                  <a:pt x="83057" y="115824"/>
                </a:lnTo>
                <a:lnTo>
                  <a:pt x="83057" y="231648"/>
                </a:lnTo>
                <a:lnTo>
                  <a:pt x="249173" y="231648"/>
                </a:lnTo>
                <a:lnTo>
                  <a:pt x="249173" y="115824"/>
                </a:lnTo>
                <a:lnTo>
                  <a:pt x="332231" y="115824"/>
                </a:lnTo>
                <a:lnTo>
                  <a:pt x="166115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 rot="10860000">
            <a:off x="5468343" y="2776916"/>
            <a:ext cx="186236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5"/>
              </a:lnSpc>
            </a:pPr>
            <a:r>
              <a:rPr sz="1400" dirty="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819390" y="3266441"/>
            <a:ext cx="12001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80" dirty="0">
                <a:solidFill>
                  <a:srgbClr val="0A5293"/>
                </a:solidFill>
                <a:latin typeface="Trebuchet MS"/>
                <a:cs typeface="Trebuchet MS"/>
              </a:rPr>
              <a:t>5</a:t>
            </a:r>
            <a:endParaRPr sz="14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2512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1247" y="603673"/>
            <a:ext cx="152400" cy="1259840"/>
          </a:xfrm>
          <a:custGeom>
            <a:avLst/>
            <a:gdLst/>
            <a:ahLst/>
            <a:cxnLst/>
            <a:rect l="l" t="t" r="r" b="b"/>
            <a:pathLst>
              <a:path w="152400" h="944880">
                <a:moveTo>
                  <a:pt x="0" y="944880"/>
                </a:moveTo>
                <a:lnTo>
                  <a:pt x="152400" y="944880"/>
                </a:lnTo>
                <a:lnTo>
                  <a:pt x="152400" y="0"/>
                </a:lnTo>
                <a:lnTo>
                  <a:pt x="0" y="0"/>
                </a:lnTo>
                <a:lnTo>
                  <a:pt x="0" y="944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41247" y="603672"/>
            <a:ext cx="5834380" cy="1259840"/>
          </a:xfrm>
          <a:custGeom>
            <a:avLst/>
            <a:gdLst/>
            <a:ahLst/>
            <a:cxnLst/>
            <a:rect l="l" t="t" r="r" b="b"/>
            <a:pathLst>
              <a:path w="5834380" h="944880">
                <a:moveTo>
                  <a:pt x="5833872" y="0"/>
                </a:moveTo>
                <a:lnTo>
                  <a:pt x="5681472" y="0"/>
                </a:lnTo>
                <a:lnTo>
                  <a:pt x="0" y="0"/>
                </a:lnTo>
                <a:lnTo>
                  <a:pt x="0" y="152400"/>
                </a:lnTo>
                <a:lnTo>
                  <a:pt x="5681472" y="152400"/>
                </a:lnTo>
                <a:lnTo>
                  <a:pt x="5681472" y="792480"/>
                </a:lnTo>
                <a:lnTo>
                  <a:pt x="0" y="792480"/>
                </a:lnTo>
                <a:lnTo>
                  <a:pt x="0" y="944880"/>
                </a:lnTo>
                <a:lnTo>
                  <a:pt x="5681472" y="944880"/>
                </a:lnTo>
                <a:lnTo>
                  <a:pt x="5833872" y="944880"/>
                </a:lnTo>
                <a:lnTo>
                  <a:pt x="5833872" y="792480"/>
                </a:lnTo>
                <a:lnTo>
                  <a:pt x="5833872" y="152400"/>
                </a:lnTo>
                <a:lnTo>
                  <a:pt x="58338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93647" y="806873"/>
            <a:ext cx="5529580" cy="622606"/>
          </a:xfrm>
          <a:prstGeom prst="rect">
            <a:avLst/>
          </a:prstGeom>
          <a:solidFill>
            <a:srgbClr val="D9EAD2"/>
          </a:solidFill>
        </p:spPr>
        <p:txBody>
          <a:bodyPr vert="horz" wrap="square" lIns="0" tIns="698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55"/>
              </a:spcBef>
            </a:pPr>
            <a:r>
              <a:rPr sz="1000" spc="-55" dirty="0">
                <a:solidFill>
                  <a:srgbClr val="2A3990"/>
                </a:solidFill>
                <a:latin typeface="Arial"/>
                <a:cs typeface="Arial"/>
              </a:rPr>
              <a:t>Proses </a:t>
            </a:r>
            <a:r>
              <a:rPr sz="1000" spc="-20" dirty="0">
                <a:solidFill>
                  <a:srgbClr val="2A3990"/>
                </a:solidFill>
                <a:latin typeface="Arial"/>
                <a:cs typeface="Arial"/>
              </a:rPr>
              <a:t>dalam </a:t>
            </a:r>
            <a:r>
              <a:rPr sz="1000" spc="-35" dirty="0">
                <a:solidFill>
                  <a:srgbClr val="2A3990"/>
                </a:solidFill>
                <a:latin typeface="Arial"/>
                <a:cs typeface="Arial"/>
              </a:rPr>
              <a:t>penyusunan </a:t>
            </a:r>
            <a:r>
              <a:rPr sz="1000" spc="-5" dirty="0">
                <a:solidFill>
                  <a:srgbClr val="2A3990"/>
                </a:solidFill>
                <a:latin typeface="Arial"/>
                <a:cs typeface="Arial"/>
              </a:rPr>
              <a:t>kurikulum</a:t>
            </a:r>
            <a:r>
              <a:rPr sz="1000" spc="-10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A3990"/>
                </a:solidFill>
                <a:latin typeface="Arial"/>
                <a:cs typeface="Arial"/>
              </a:rPr>
              <a:t>operasional</a:t>
            </a:r>
            <a:endParaRPr sz="100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</a:pPr>
            <a:r>
              <a:rPr sz="1000" spc="-385" dirty="0">
                <a:solidFill>
                  <a:srgbClr val="2A3990"/>
                </a:solidFill>
                <a:latin typeface="Arial"/>
                <a:cs typeface="Arial"/>
              </a:rPr>
              <a:t>→</a:t>
            </a:r>
            <a:r>
              <a:rPr sz="1000" spc="-7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A3990"/>
                </a:solidFill>
                <a:latin typeface="Arial"/>
                <a:cs typeface="Arial"/>
              </a:rPr>
              <a:t>melibatkan</a:t>
            </a:r>
            <a:r>
              <a:rPr sz="1000" spc="-6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A3990"/>
                </a:solidFill>
                <a:latin typeface="Arial"/>
                <a:cs typeface="Arial"/>
              </a:rPr>
              <a:t>stakeholder</a:t>
            </a:r>
            <a:endParaRPr sz="100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</a:pPr>
            <a:r>
              <a:rPr sz="1000" spc="-385" dirty="0">
                <a:solidFill>
                  <a:srgbClr val="2A3990"/>
                </a:solidFill>
                <a:latin typeface="Arial"/>
                <a:cs typeface="Arial"/>
              </a:rPr>
              <a:t>→</a:t>
            </a:r>
            <a:r>
              <a:rPr sz="1000" spc="-7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40" dirty="0">
                <a:solidFill>
                  <a:srgbClr val="2A3990"/>
                </a:solidFill>
                <a:latin typeface="Arial"/>
                <a:cs typeface="Arial"/>
              </a:rPr>
              <a:t>proses yang </a:t>
            </a:r>
            <a:r>
              <a:rPr sz="1000" spc="-5" dirty="0">
                <a:solidFill>
                  <a:srgbClr val="2A3990"/>
                </a:solidFill>
                <a:latin typeface="Arial"/>
                <a:cs typeface="Arial"/>
              </a:rPr>
              <a:t>reflektif </a:t>
            </a:r>
            <a:r>
              <a:rPr sz="1000" spc="-15" dirty="0">
                <a:solidFill>
                  <a:srgbClr val="2A3990"/>
                </a:solidFill>
                <a:latin typeface="Arial"/>
                <a:cs typeface="Arial"/>
              </a:rPr>
              <a:t>(bolak</a:t>
            </a:r>
            <a:r>
              <a:rPr sz="1000" spc="-1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A3990"/>
                </a:solidFill>
                <a:latin typeface="Arial"/>
                <a:cs typeface="Arial"/>
              </a:rPr>
              <a:t>balik)</a:t>
            </a:r>
            <a:endParaRPr sz="100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5"/>
              </a:spcBef>
            </a:pPr>
            <a:r>
              <a:rPr sz="1000" spc="-385" dirty="0">
                <a:solidFill>
                  <a:srgbClr val="2A3990"/>
                </a:solidFill>
                <a:latin typeface="Arial"/>
                <a:cs typeface="Arial"/>
              </a:rPr>
              <a:t>→</a:t>
            </a:r>
            <a:r>
              <a:rPr sz="1000" spc="-7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A3990"/>
                </a:solidFill>
                <a:latin typeface="Arial"/>
                <a:cs typeface="Arial"/>
              </a:rPr>
              <a:t>fasilitatif,</a:t>
            </a:r>
            <a:r>
              <a:rPr sz="1000" spc="-6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A3990"/>
                </a:solidFill>
                <a:latin typeface="Arial"/>
                <a:cs typeface="Arial"/>
              </a:rPr>
              <a:t>bukan</a:t>
            </a:r>
            <a:r>
              <a:rPr sz="1000" spc="-5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A3990"/>
                </a:solidFill>
                <a:latin typeface="Arial"/>
                <a:cs typeface="Arial"/>
              </a:rPr>
              <a:t>ditentukan</a:t>
            </a:r>
            <a:r>
              <a:rPr sz="1000" spc="-30" dirty="0">
                <a:solidFill>
                  <a:srgbClr val="2A3990"/>
                </a:solidFill>
                <a:latin typeface="Arial"/>
                <a:cs typeface="Arial"/>
              </a:rPr>
              <a:t> sepihak</a:t>
            </a:r>
            <a:r>
              <a:rPr sz="1000" spc="-4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A3990"/>
                </a:solidFill>
                <a:latin typeface="Arial"/>
                <a:cs typeface="Arial"/>
              </a:rPr>
              <a:t>oleh</a:t>
            </a:r>
            <a:r>
              <a:rPr sz="10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2A3990"/>
                </a:solidFill>
                <a:latin typeface="Arial"/>
                <a:cs typeface="Arial"/>
              </a:rPr>
              <a:t>orang-orang</a:t>
            </a:r>
            <a:r>
              <a:rPr sz="1000" spc="-6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A3990"/>
                </a:solidFill>
                <a:latin typeface="Arial"/>
                <a:cs typeface="Arial"/>
              </a:rPr>
              <a:t>tertentu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226630"/>
            <a:ext cx="7644765" cy="275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45" dirty="0">
                <a:solidFill>
                  <a:srgbClr val="2A3990"/>
                </a:solidFill>
              </a:rPr>
              <a:t>Detail</a:t>
            </a:r>
            <a:r>
              <a:rPr sz="1700" spc="-105" dirty="0">
                <a:solidFill>
                  <a:srgbClr val="2A3990"/>
                </a:solidFill>
              </a:rPr>
              <a:t> </a:t>
            </a:r>
            <a:r>
              <a:rPr sz="1700" spc="-40" dirty="0">
                <a:solidFill>
                  <a:srgbClr val="2A3990"/>
                </a:solidFill>
              </a:rPr>
              <a:t>perubahan</a:t>
            </a:r>
            <a:r>
              <a:rPr sz="1700" spc="-100" dirty="0">
                <a:solidFill>
                  <a:srgbClr val="2A3990"/>
                </a:solidFill>
              </a:rPr>
              <a:t> </a:t>
            </a:r>
            <a:r>
              <a:rPr sz="1700" spc="-10" dirty="0">
                <a:solidFill>
                  <a:srgbClr val="2A3990"/>
                </a:solidFill>
              </a:rPr>
              <a:t>dalam</a:t>
            </a:r>
            <a:r>
              <a:rPr sz="1700" spc="-85" dirty="0">
                <a:solidFill>
                  <a:srgbClr val="2A3990"/>
                </a:solidFill>
              </a:rPr>
              <a:t> </a:t>
            </a:r>
            <a:r>
              <a:rPr sz="1700" spc="-30" dirty="0">
                <a:solidFill>
                  <a:srgbClr val="2A3990"/>
                </a:solidFill>
              </a:rPr>
              <a:t>prinsip</a:t>
            </a:r>
            <a:r>
              <a:rPr sz="1700" spc="-95" dirty="0">
                <a:solidFill>
                  <a:srgbClr val="2A3990"/>
                </a:solidFill>
              </a:rPr>
              <a:t> </a:t>
            </a:r>
            <a:r>
              <a:rPr sz="1700" spc="-5" dirty="0">
                <a:solidFill>
                  <a:srgbClr val="2A3990"/>
                </a:solidFill>
              </a:rPr>
              <a:t>pengembangan</a:t>
            </a:r>
            <a:r>
              <a:rPr sz="1700" spc="-85" dirty="0">
                <a:solidFill>
                  <a:srgbClr val="2A3990"/>
                </a:solidFill>
              </a:rPr>
              <a:t> </a:t>
            </a:r>
            <a:r>
              <a:rPr sz="1700" spc="-50" dirty="0">
                <a:solidFill>
                  <a:srgbClr val="2A3990"/>
                </a:solidFill>
              </a:rPr>
              <a:t>kurikulum</a:t>
            </a:r>
            <a:r>
              <a:rPr sz="1700" spc="-110" dirty="0">
                <a:solidFill>
                  <a:srgbClr val="2A3990"/>
                </a:solidFill>
              </a:rPr>
              <a:t> </a:t>
            </a:r>
            <a:r>
              <a:rPr sz="1700" spc="-25" dirty="0">
                <a:solidFill>
                  <a:srgbClr val="2A3990"/>
                </a:solidFill>
              </a:rPr>
              <a:t>operasional</a:t>
            </a:r>
            <a:r>
              <a:rPr sz="1700" spc="-110" dirty="0">
                <a:solidFill>
                  <a:srgbClr val="2A3990"/>
                </a:solidFill>
              </a:rPr>
              <a:t> </a:t>
            </a:r>
            <a:r>
              <a:rPr sz="1700" spc="-5" dirty="0">
                <a:solidFill>
                  <a:srgbClr val="2A3990"/>
                </a:solidFill>
              </a:rPr>
              <a:t>sekolah</a:t>
            </a:r>
            <a:endParaRPr sz="1700"/>
          </a:p>
        </p:txBody>
      </p:sp>
      <p:sp>
        <p:nvSpPr>
          <p:cNvPr id="6" name="object 6"/>
          <p:cNvSpPr/>
          <p:nvPr/>
        </p:nvSpPr>
        <p:spPr>
          <a:xfrm>
            <a:off x="1031748" y="1840992"/>
            <a:ext cx="6452615" cy="482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52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71776" y="672591"/>
            <a:ext cx="4375150" cy="1744980"/>
          </a:xfrm>
          <a:custGeom>
            <a:avLst/>
            <a:gdLst/>
            <a:ahLst/>
            <a:cxnLst/>
            <a:rect l="l" t="t" r="r" b="b"/>
            <a:pathLst>
              <a:path w="4375150" h="1308735">
                <a:moveTo>
                  <a:pt x="4374642" y="0"/>
                </a:moveTo>
                <a:lnTo>
                  <a:pt x="4260342" y="0"/>
                </a:lnTo>
                <a:lnTo>
                  <a:pt x="4260342" y="114300"/>
                </a:lnTo>
                <a:lnTo>
                  <a:pt x="4260342" y="520827"/>
                </a:lnTo>
                <a:lnTo>
                  <a:pt x="4260342" y="635127"/>
                </a:lnTo>
                <a:lnTo>
                  <a:pt x="4260342" y="1194054"/>
                </a:lnTo>
                <a:lnTo>
                  <a:pt x="114300" y="1194054"/>
                </a:lnTo>
                <a:lnTo>
                  <a:pt x="114300" y="635127"/>
                </a:lnTo>
                <a:lnTo>
                  <a:pt x="4260342" y="635127"/>
                </a:lnTo>
                <a:lnTo>
                  <a:pt x="4260342" y="520827"/>
                </a:lnTo>
                <a:lnTo>
                  <a:pt x="114300" y="520827"/>
                </a:lnTo>
                <a:lnTo>
                  <a:pt x="114300" y="114300"/>
                </a:lnTo>
                <a:lnTo>
                  <a:pt x="4260342" y="114300"/>
                </a:lnTo>
                <a:lnTo>
                  <a:pt x="4260342" y="0"/>
                </a:lnTo>
                <a:lnTo>
                  <a:pt x="114300" y="0"/>
                </a:lnTo>
                <a:lnTo>
                  <a:pt x="0" y="0"/>
                </a:lnTo>
                <a:lnTo>
                  <a:pt x="0" y="114300"/>
                </a:lnTo>
                <a:lnTo>
                  <a:pt x="0" y="520827"/>
                </a:lnTo>
                <a:lnTo>
                  <a:pt x="0" y="635127"/>
                </a:lnTo>
                <a:lnTo>
                  <a:pt x="0" y="1194054"/>
                </a:lnTo>
                <a:lnTo>
                  <a:pt x="0" y="1308354"/>
                </a:lnTo>
                <a:lnTo>
                  <a:pt x="114300" y="1308354"/>
                </a:lnTo>
                <a:lnTo>
                  <a:pt x="4260342" y="1308354"/>
                </a:lnTo>
                <a:lnTo>
                  <a:pt x="4374642" y="1308354"/>
                </a:lnTo>
                <a:lnTo>
                  <a:pt x="4374642" y="1194054"/>
                </a:lnTo>
                <a:lnTo>
                  <a:pt x="4374642" y="635127"/>
                </a:lnTo>
                <a:lnTo>
                  <a:pt x="4374642" y="520827"/>
                </a:lnTo>
                <a:lnTo>
                  <a:pt x="4374642" y="114300"/>
                </a:lnTo>
                <a:lnTo>
                  <a:pt x="43746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386077" y="824992"/>
          <a:ext cx="4145915" cy="16535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5915"/>
              </a:tblGrid>
              <a:tr h="542035">
                <a:tc>
                  <a:txBody>
                    <a:bodyPr/>
                    <a:lstStyle/>
                    <a:p>
                      <a:pPr marL="69215" marR="54610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3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Kurikulum </a:t>
                      </a:r>
                      <a:r>
                        <a:rPr sz="1300" spc="-2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operasional </a:t>
                      </a:r>
                      <a:r>
                        <a:rPr sz="1300" spc="-3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menekankan </a:t>
                      </a:r>
                      <a:r>
                        <a:rPr sz="1300" spc="-3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bahwa </a:t>
                      </a:r>
                      <a:r>
                        <a:rPr sz="1300" spc="-2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dokumen </a:t>
                      </a:r>
                      <a:r>
                        <a:rPr sz="1300" spc="-3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disusun</a:t>
                      </a:r>
                      <a:r>
                        <a:rPr sz="1300" spc="-17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2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dan  digunakan </a:t>
                      </a:r>
                      <a:r>
                        <a:rPr sz="1300" spc="-5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sesuai </a:t>
                      </a:r>
                      <a:r>
                        <a:rPr sz="1300" spc="-2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konteks dan </a:t>
                      </a:r>
                      <a:r>
                        <a:rPr sz="13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karakteristik </a:t>
                      </a:r>
                      <a:r>
                        <a:rPr sz="1300" spc="-3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satuan</a:t>
                      </a:r>
                      <a:r>
                        <a:rPr sz="1300" spc="-17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pendidikan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6727" marB="0">
                    <a:solidFill>
                      <a:srgbClr val="D9EAD2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745235">
                <a:tc>
                  <a:txBody>
                    <a:bodyPr/>
                    <a:lstStyle/>
                    <a:p>
                      <a:pPr marL="69215" marR="44259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300" spc="-2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Prinsip panduan </a:t>
                      </a:r>
                      <a:r>
                        <a:rPr sz="1300" spc="-3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penyusunan </a:t>
                      </a:r>
                      <a:r>
                        <a:rPr sz="13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kurikulum </a:t>
                      </a:r>
                      <a:r>
                        <a:rPr sz="1300" spc="-2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operasional </a:t>
                      </a:r>
                      <a:r>
                        <a:rPr sz="1300" spc="-3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sekolah  </a:t>
                      </a:r>
                      <a:r>
                        <a:rPr sz="1300" spc="-3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membebaskan </a:t>
                      </a:r>
                      <a:r>
                        <a:rPr sz="1300" spc="-3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satuan </a:t>
                      </a:r>
                      <a:r>
                        <a:rPr sz="13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pendidikan </a:t>
                      </a:r>
                      <a:r>
                        <a:rPr sz="130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untuk </a:t>
                      </a:r>
                      <a:r>
                        <a:rPr sz="1300" spc="-2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melakukan</a:t>
                      </a:r>
                      <a:r>
                        <a:rPr sz="1300" spc="-16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3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pengembangan  </a:t>
                      </a:r>
                      <a:r>
                        <a:rPr sz="1300" spc="-4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selama </a:t>
                      </a:r>
                      <a:r>
                        <a:rPr sz="1300" spc="-4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selaras </a:t>
                      </a:r>
                      <a:r>
                        <a:rPr sz="1300" spc="-3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dengan</a:t>
                      </a:r>
                      <a:r>
                        <a:rPr sz="1300" spc="7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tujuan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7573" marB="0">
                    <a:solidFill>
                      <a:srgbClr val="D9EAD2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226630"/>
            <a:ext cx="7644765" cy="275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45" dirty="0">
                <a:solidFill>
                  <a:srgbClr val="2A3990"/>
                </a:solidFill>
              </a:rPr>
              <a:t>Detail</a:t>
            </a:r>
            <a:r>
              <a:rPr sz="1700" spc="-105" dirty="0">
                <a:solidFill>
                  <a:srgbClr val="2A3990"/>
                </a:solidFill>
              </a:rPr>
              <a:t> </a:t>
            </a:r>
            <a:r>
              <a:rPr sz="1700" spc="-40" dirty="0">
                <a:solidFill>
                  <a:srgbClr val="2A3990"/>
                </a:solidFill>
              </a:rPr>
              <a:t>perubahan</a:t>
            </a:r>
            <a:r>
              <a:rPr sz="1700" spc="-100" dirty="0">
                <a:solidFill>
                  <a:srgbClr val="2A3990"/>
                </a:solidFill>
              </a:rPr>
              <a:t> </a:t>
            </a:r>
            <a:r>
              <a:rPr sz="1700" spc="-10" dirty="0">
                <a:solidFill>
                  <a:srgbClr val="2A3990"/>
                </a:solidFill>
              </a:rPr>
              <a:t>dalam</a:t>
            </a:r>
            <a:r>
              <a:rPr sz="1700" spc="-85" dirty="0">
                <a:solidFill>
                  <a:srgbClr val="2A3990"/>
                </a:solidFill>
              </a:rPr>
              <a:t> </a:t>
            </a:r>
            <a:r>
              <a:rPr sz="1700" spc="-30" dirty="0">
                <a:solidFill>
                  <a:srgbClr val="2A3990"/>
                </a:solidFill>
              </a:rPr>
              <a:t>prinsip</a:t>
            </a:r>
            <a:r>
              <a:rPr sz="1700" spc="-95" dirty="0">
                <a:solidFill>
                  <a:srgbClr val="2A3990"/>
                </a:solidFill>
              </a:rPr>
              <a:t> </a:t>
            </a:r>
            <a:r>
              <a:rPr sz="1700" spc="-5" dirty="0">
                <a:solidFill>
                  <a:srgbClr val="2A3990"/>
                </a:solidFill>
              </a:rPr>
              <a:t>pengembangan</a:t>
            </a:r>
            <a:r>
              <a:rPr sz="1700" spc="-85" dirty="0">
                <a:solidFill>
                  <a:srgbClr val="2A3990"/>
                </a:solidFill>
              </a:rPr>
              <a:t> </a:t>
            </a:r>
            <a:r>
              <a:rPr sz="1700" spc="-50" dirty="0">
                <a:solidFill>
                  <a:srgbClr val="2A3990"/>
                </a:solidFill>
              </a:rPr>
              <a:t>kurikulum</a:t>
            </a:r>
            <a:r>
              <a:rPr sz="1700" spc="-110" dirty="0">
                <a:solidFill>
                  <a:srgbClr val="2A3990"/>
                </a:solidFill>
              </a:rPr>
              <a:t> </a:t>
            </a:r>
            <a:r>
              <a:rPr sz="1700" spc="-25" dirty="0">
                <a:solidFill>
                  <a:srgbClr val="2A3990"/>
                </a:solidFill>
              </a:rPr>
              <a:t>operasional</a:t>
            </a:r>
            <a:r>
              <a:rPr sz="1700" spc="-110" dirty="0">
                <a:solidFill>
                  <a:srgbClr val="2A3990"/>
                </a:solidFill>
              </a:rPr>
              <a:t> </a:t>
            </a:r>
            <a:r>
              <a:rPr sz="1700" spc="-5" dirty="0">
                <a:solidFill>
                  <a:srgbClr val="2A3990"/>
                </a:solidFill>
              </a:rPr>
              <a:t>sekolah</a:t>
            </a:r>
            <a:endParaRPr sz="1700"/>
          </a:p>
        </p:txBody>
      </p:sp>
      <p:sp>
        <p:nvSpPr>
          <p:cNvPr id="5" name="object 5"/>
          <p:cNvSpPr/>
          <p:nvPr/>
        </p:nvSpPr>
        <p:spPr>
          <a:xfrm>
            <a:off x="1897379" y="2647696"/>
            <a:ext cx="5279439" cy="3992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3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7516" y="191007"/>
            <a:ext cx="8861425" cy="6545580"/>
            <a:chOff x="177516" y="143255"/>
            <a:chExt cx="8861425" cy="4909185"/>
          </a:xfrm>
        </p:grpSpPr>
        <p:sp>
          <p:nvSpPr>
            <p:cNvPr id="3" name="object 3"/>
            <p:cNvSpPr/>
            <p:nvPr/>
          </p:nvSpPr>
          <p:spPr>
            <a:xfrm>
              <a:off x="177516" y="143255"/>
              <a:ext cx="6133341" cy="3505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27931" y="2212848"/>
              <a:ext cx="5010912" cy="28392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314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550" y="87252"/>
            <a:ext cx="7640320" cy="275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40" dirty="0">
                <a:solidFill>
                  <a:srgbClr val="2A3990"/>
                </a:solidFill>
              </a:rPr>
              <a:t>Detail</a:t>
            </a:r>
            <a:r>
              <a:rPr sz="1700" spc="-105" dirty="0">
                <a:solidFill>
                  <a:srgbClr val="2A3990"/>
                </a:solidFill>
              </a:rPr>
              <a:t> </a:t>
            </a:r>
            <a:r>
              <a:rPr sz="1700" spc="-40" dirty="0">
                <a:solidFill>
                  <a:srgbClr val="2A3990"/>
                </a:solidFill>
              </a:rPr>
              <a:t>perubahan</a:t>
            </a:r>
            <a:r>
              <a:rPr sz="1700" spc="-105" dirty="0">
                <a:solidFill>
                  <a:srgbClr val="2A3990"/>
                </a:solidFill>
              </a:rPr>
              <a:t> </a:t>
            </a:r>
            <a:r>
              <a:rPr sz="1700" spc="-15" dirty="0">
                <a:solidFill>
                  <a:srgbClr val="2A3990"/>
                </a:solidFill>
              </a:rPr>
              <a:t>dalam</a:t>
            </a:r>
            <a:r>
              <a:rPr sz="1700" spc="-80" dirty="0">
                <a:solidFill>
                  <a:srgbClr val="2A3990"/>
                </a:solidFill>
              </a:rPr>
              <a:t> </a:t>
            </a:r>
            <a:r>
              <a:rPr sz="1700" spc="-30" dirty="0">
                <a:solidFill>
                  <a:srgbClr val="2A3990"/>
                </a:solidFill>
              </a:rPr>
              <a:t>prinsip</a:t>
            </a:r>
            <a:r>
              <a:rPr sz="1700" spc="-95" dirty="0">
                <a:solidFill>
                  <a:srgbClr val="2A3990"/>
                </a:solidFill>
              </a:rPr>
              <a:t> </a:t>
            </a:r>
            <a:r>
              <a:rPr sz="1700" spc="-10" dirty="0">
                <a:solidFill>
                  <a:srgbClr val="2A3990"/>
                </a:solidFill>
              </a:rPr>
              <a:t>pengembangan</a:t>
            </a:r>
            <a:r>
              <a:rPr sz="1700" spc="-90" dirty="0">
                <a:solidFill>
                  <a:srgbClr val="2A3990"/>
                </a:solidFill>
              </a:rPr>
              <a:t> </a:t>
            </a:r>
            <a:r>
              <a:rPr sz="1700" spc="-50" dirty="0">
                <a:solidFill>
                  <a:srgbClr val="2A3990"/>
                </a:solidFill>
              </a:rPr>
              <a:t>kurikulum</a:t>
            </a:r>
            <a:r>
              <a:rPr sz="1700" spc="-110" dirty="0">
                <a:solidFill>
                  <a:srgbClr val="2A3990"/>
                </a:solidFill>
              </a:rPr>
              <a:t> </a:t>
            </a:r>
            <a:r>
              <a:rPr sz="1700" spc="-25" dirty="0">
                <a:solidFill>
                  <a:srgbClr val="2A3990"/>
                </a:solidFill>
              </a:rPr>
              <a:t>operasional</a:t>
            </a:r>
            <a:r>
              <a:rPr sz="1700" spc="-105" dirty="0">
                <a:solidFill>
                  <a:srgbClr val="2A3990"/>
                </a:solidFill>
              </a:rPr>
              <a:t> </a:t>
            </a:r>
            <a:r>
              <a:rPr sz="1700" spc="-10" dirty="0">
                <a:solidFill>
                  <a:srgbClr val="2A3990"/>
                </a:solidFill>
              </a:rPr>
              <a:t>sekolah</a:t>
            </a:r>
            <a:endParaRPr sz="1700"/>
          </a:p>
        </p:txBody>
      </p:sp>
      <p:sp>
        <p:nvSpPr>
          <p:cNvPr id="3" name="object 3"/>
          <p:cNvSpPr/>
          <p:nvPr/>
        </p:nvSpPr>
        <p:spPr>
          <a:xfrm>
            <a:off x="1196581" y="408601"/>
            <a:ext cx="6751320" cy="1546860"/>
          </a:xfrm>
          <a:custGeom>
            <a:avLst/>
            <a:gdLst/>
            <a:ahLst/>
            <a:cxnLst/>
            <a:rect l="l" t="t" r="r" b="b"/>
            <a:pathLst>
              <a:path w="6751320" h="1160145">
                <a:moveTo>
                  <a:pt x="6750825" y="0"/>
                </a:moveTo>
                <a:lnTo>
                  <a:pt x="6636525" y="0"/>
                </a:lnTo>
                <a:lnTo>
                  <a:pt x="6636525" y="114300"/>
                </a:lnTo>
                <a:lnTo>
                  <a:pt x="6636525" y="522605"/>
                </a:lnTo>
                <a:lnTo>
                  <a:pt x="6636525" y="636905"/>
                </a:lnTo>
                <a:lnTo>
                  <a:pt x="6636525" y="1045337"/>
                </a:lnTo>
                <a:lnTo>
                  <a:pt x="114300" y="1045337"/>
                </a:lnTo>
                <a:lnTo>
                  <a:pt x="114300" y="636905"/>
                </a:lnTo>
                <a:lnTo>
                  <a:pt x="6636525" y="636905"/>
                </a:lnTo>
                <a:lnTo>
                  <a:pt x="6636525" y="522605"/>
                </a:lnTo>
                <a:lnTo>
                  <a:pt x="114300" y="522605"/>
                </a:lnTo>
                <a:lnTo>
                  <a:pt x="114300" y="114300"/>
                </a:lnTo>
                <a:lnTo>
                  <a:pt x="6636525" y="114300"/>
                </a:lnTo>
                <a:lnTo>
                  <a:pt x="6636525" y="0"/>
                </a:lnTo>
                <a:lnTo>
                  <a:pt x="114300" y="0"/>
                </a:lnTo>
                <a:lnTo>
                  <a:pt x="0" y="0"/>
                </a:lnTo>
                <a:lnTo>
                  <a:pt x="0" y="114300"/>
                </a:lnTo>
                <a:lnTo>
                  <a:pt x="0" y="522605"/>
                </a:lnTo>
                <a:lnTo>
                  <a:pt x="0" y="636905"/>
                </a:lnTo>
                <a:lnTo>
                  <a:pt x="0" y="1045337"/>
                </a:lnTo>
                <a:lnTo>
                  <a:pt x="0" y="1159637"/>
                </a:lnTo>
                <a:lnTo>
                  <a:pt x="114300" y="1159637"/>
                </a:lnTo>
                <a:lnTo>
                  <a:pt x="6636525" y="1159637"/>
                </a:lnTo>
                <a:lnTo>
                  <a:pt x="6750825" y="1159637"/>
                </a:lnTo>
                <a:lnTo>
                  <a:pt x="6750825" y="1045337"/>
                </a:lnTo>
                <a:lnTo>
                  <a:pt x="6750825" y="636905"/>
                </a:lnTo>
                <a:lnTo>
                  <a:pt x="6750825" y="522605"/>
                </a:lnTo>
                <a:lnTo>
                  <a:pt x="6750825" y="114300"/>
                </a:lnTo>
                <a:lnTo>
                  <a:pt x="6750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310881" y="561002"/>
          <a:ext cx="6522084" cy="13675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22084"/>
              </a:tblGrid>
              <a:tr h="544405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300" spc="-6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Semua </a:t>
                      </a:r>
                      <a:r>
                        <a:rPr sz="1300" spc="-3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jenjang satuan </a:t>
                      </a:r>
                      <a:r>
                        <a:rPr sz="13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pendidikan dapat </a:t>
                      </a:r>
                      <a:r>
                        <a:rPr sz="1300" spc="-3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mengorganisasikan </a:t>
                      </a:r>
                      <a:r>
                        <a:rPr sz="13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muatan</a:t>
                      </a:r>
                      <a:r>
                        <a:rPr sz="1300" spc="-2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2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pelajaran </a:t>
                      </a:r>
                      <a:r>
                        <a:rPr sz="1300" spc="-3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menggunakan </a:t>
                      </a:r>
                      <a:r>
                        <a:rPr sz="1300" spc="-2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pendekatan </a:t>
                      </a:r>
                      <a:r>
                        <a:rPr sz="1300" spc="-3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berbasis </a:t>
                      </a:r>
                      <a:r>
                        <a:rPr sz="13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mata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spc="-2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pelajaran, </a:t>
                      </a:r>
                      <a:r>
                        <a:rPr sz="13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tematik, </a:t>
                      </a:r>
                      <a:r>
                        <a:rPr sz="1300" spc="-2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atau </a:t>
                      </a:r>
                      <a:r>
                        <a:rPr sz="1300" spc="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unit</a:t>
                      </a:r>
                      <a:r>
                        <a:rPr sz="1300" spc="-2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inkuiri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0" marB="0">
                    <a:solidFill>
                      <a:srgbClr val="D9EAD2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44576">
                <a:tc>
                  <a:txBody>
                    <a:bodyPr/>
                    <a:lstStyle/>
                    <a:p>
                      <a:pPr marL="34290" marR="273050">
                        <a:lnSpc>
                          <a:spcPct val="114999"/>
                        </a:lnSpc>
                        <a:spcBef>
                          <a:spcPts val="125"/>
                        </a:spcBef>
                      </a:pPr>
                      <a:r>
                        <a:rPr sz="1300" spc="-2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Pemerintah</a:t>
                      </a:r>
                      <a:r>
                        <a:rPr sz="1300" spc="-3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4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Pusat</a:t>
                      </a:r>
                      <a:r>
                        <a:rPr sz="1300" spc="-5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2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mengatur</a:t>
                      </a:r>
                      <a:r>
                        <a:rPr sz="1300" spc="-5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3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beban</a:t>
                      </a:r>
                      <a:r>
                        <a:rPr sz="1300" spc="-5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2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belajar</a:t>
                      </a:r>
                      <a:r>
                        <a:rPr sz="1300" spc="-6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3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berbasis</a:t>
                      </a:r>
                      <a:r>
                        <a:rPr sz="1300" spc="-5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2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tahunan,</a:t>
                      </a:r>
                      <a:r>
                        <a:rPr sz="1300" spc="-2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3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satuan</a:t>
                      </a:r>
                      <a:r>
                        <a:rPr sz="1300" spc="-6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pendidikan</a:t>
                      </a:r>
                      <a:r>
                        <a:rPr sz="1300" spc="-3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lebih</a:t>
                      </a:r>
                      <a:r>
                        <a:rPr sz="1300" spc="-4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3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leluasa</a:t>
                      </a:r>
                      <a:r>
                        <a:rPr sz="1300" spc="-5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3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mengalokasikan</a:t>
                      </a:r>
                      <a:r>
                        <a:rPr sz="1300" spc="-4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waktu  </a:t>
                      </a:r>
                      <a:r>
                        <a:rPr sz="130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untuk </a:t>
                      </a:r>
                      <a:r>
                        <a:rPr sz="1300" spc="-2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setiap </a:t>
                      </a:r>
                      <a:r>
                        <a:rPr sz="1300" spc="-1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muatan</a:t>
                      </a:r>
                      <a:r>
                        <a:rPr sz="1300" spc="-160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25" dirty="0">
                          <a:solidFill>
                            <a:srgbClr val="2A3990"/>
                          </a:solidFill>
                          <a:latin typeface="Arial"/>
                          <a:cs typeface="Arial"/>
                        </a:rPr>
                        <a:t>pelajaran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21167" marB="0">
                    <a:solidFill>
                      <a:srgbClr val="D9EAD2"/>
                    </a:solidFill>
                  </a:tcPr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141731" y="2072640"/>
            <a:ext cx="4674108" cy="3523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08803" y="3639311"/>
            <a:ext cx="4045504" cy="3015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40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9146" y="560324"/>
            <a:ext cx="114300" cy="1412240"/>
          </a:xfrm>
          <a:custGeom>
            <a:avLst/>
            <a:gdLst/>
            <a:ahLst/>
            <a:cxnLst/>
            <a:rect l="l" t="t" r="r" b="b"/>
            <a:pathLst>
              <a:path w="114300" h="1059180">
                <a:moveTo>
                  <a:pt x="0" y="1059180"/>
                </a:moveTo>
                <a:lnTo>
                  <a:pt x="114300" y="1059180"/>
                </a:lnTo>
                <a:lnTo>
                  <a:pt x="114300" y="0"/>
                </a:lnTo>
                <a:lnTo>
                  <a:pt x="0" y="0"/>
                </a:lnTo>
                <a:lnTo>
                  <a:pt x="0" y="10591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99147" y="560323"/>
            <a:ext cx="6679565" cy="1412240"/>
          </a:xfrm>
          <a:custGeom>
            <a:avLst/>
            <a:gdLst/>
            <a:ahLst/>
            <a:cxnLst/>
            <a:rect l="l" t="t" r="r" b="b"/>
            <a:pathLst>
              <a:path w="6679565" h="1059180">
                <a:moveTo>
                  <a:pt x="6679476" y="0"/>
                </a:moveTo>
                <a:lnTo>
                  <a:pt x="6565176" y="0"/>
                </a:lnTo>
                <a:lnTo>
                  <a:pt x="0" y="0"/>
                </a:lnTo>
                <a:lnTo>
                  <a:pt x="0" y="114300"/>
                </a:lnTo>
                <a:lnTo>
                  <a:pt x="6565176" y="114300"/>
                </a:lnTo>
                <a:lnTo>
                  <a:pt x="6565176" y="944880"/>
                </a:lnTo>
                <a:lnTo>
                  <a:pt x="0" y="944880"/>
                </a:lnTo>
                <a:lnTo>
                  <a:pt x="0" y="1059180"/>
                </a:lnTo>
                <a:lnTo>
                  <a:pt x="6565176" y="1059180"/>
                </a:lnTo>
                <a:lnTo>
                  <a:pt x="6679476" y="1059180"/>
                </a:lnTo>
                <a:lnTo>
                  <a:pt x="6679476" y="944880"/>
                </a:lnTo>
                <a:lnTo>
                  <a:pt x="6679476" y="114300"/>
                </a:lnTo>
                <a:lnTo>
                  <a:pt x="66794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13447" y="712724"/>
            <a:ext cx="6450965" cy="795730"/>
          </a:xfrm>
          <a:prstGeom prst="rect">
            <a:avLst/>
          </a:prstGeom>
          <a:solidFill>
            <a:srgbClr val="D9EAD2"/>
          </a:solidFill>
        </p:spPr>
        <p:txBody>
          <a:bodyPr vert="horz" wrap="square" lIns="0" tIns="26034" rIns="0" bIns="0" rtlCol="0">
            <a:spAutoFit/>
          </a:bodyPr>
          <a:lstStyle/>
          <a:p>
            <a:pPr marL="213995" marR="466725" indent="-152400">
              <a:lnSpc>
                <a:spcPct val="100000"/>
              </a:lnSpc>
              <a:spcBef>
                <a:spcPts val="204"/>
              </a:spcBef>
              <a:buClr>
                <a:srgbClr val="000000"/>
              </a:buClr>
              <a:buChar char="●"/>
              <a:tabLst>
                <a:tab pos="214629" algn="l"/>
              </a:tabLst>
            </a:pPr>
            <a:r>
              <a:rPr sz="1000" spc="-10" dirty="0">
                <a:solidFill>
                  <a:srgbClr val="2A3990"/>
                </a:solidFill>
                <a:latin typeface="Arial"/>
                <a:cs typeface="Arial"/>
              </a:rPr>
              <a:t>Kurikulum</a:t>
            </a:r>
            <a:r>
              <a:rPr sz="1000" spc="-3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A3990"/>
                </a:solidFill>
                <a:latin typeface="Arial"/>
                <a:cs typeface="Arial"/>
              </a:rPr>
              <a:t>operasional</a:t>
            </a:r>
            <a:r>
              <a:rPr sz="1000" spc="-5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2A3990"/>
                </a:solidFill>
                <a:latin typeface="Arial"/>
                <a:cs typeface="Arial"/>
              </a:rPr>
              <a:t>menekankan</a:t>
            </a:r>
            <a:r>
              <a:rPr sz="1000" spc="-20" dirty="0">
                <a:solidFill>
                  <a:srgbClr val="2A3990"/>
                </a:solidFill>
                <a:latin typeface="Arial"/>
                <a:cs typeface="Arial"/>
              </a:rPr>
              <a:t> komponen</a:t>
            </a:r>
            <a:r>
              <a:rPr sz="1000" spc="-5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40" dirty="0">
                <a:solidFill>
                  <a:srgbClr val="2A3990"/>
                </a:solidFill>
                <a:latin typeface="Arial"/>
                <a:cs typeface="Arial"/>
              </a:rPr>
              <a:t>esensial,</a:t>
            </a:r>
            <a:r>
              <a:rPr sz="1000" spc="-3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A3990"/>
                </a:solidFill>
                <a:latin typeface="Arial"/>
                <a:cs typeface="Arial"/>
              </a:rPr>
              <a:t>hal-hal</a:t>
            </a:r>
            <a:r>
              <a:rPr sz="1000" spc="-7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40" dirty="0">
                <a:solidFill>
                  <a:srgbClr val="2A3990"/>
                </a:solidFill>
                <a:latin typeface="Arial"/>
                <a:cs typeface="Arial"/>
              </a:rPr>
              <a:t>yang</a:t>
            </a:r>
            <a:r>
              <a:rPr sz="1000" spc="-7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2A3990"/>
                </a:solidFill>
                <a:latin typeface="Arial"/>
                <a:cs typeface="Arial"/>
              </a:rPr>
              <a:t>sudah</a:t>
            </a:r>
            <a:r>
              <a:rPr sz="1000" spc="-6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40" dirty="0">
                <a:solidFill>
                  <a:srgbClr val="2A3990"/>
                </a:solidFill>
                <a:latin typeface="Arial"/>
                <a:cs typeface="Arial"/>
              </a:rPr>
              <a:t>ada</a:t>
            </a:r>
            <a:r>
              <a:rPr sz="10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2A3990"/>
                </a:solidFill>
                <a:latin typeface="Arial"/>
                <a:cs typeface="Arial"/>
              </a:rPr>
              <a:t>di</a:t>
            </a:r>
            <a:r>
              <a:rPr sz="1000" spc="-7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20" dirty="0">
                <a:solidFill>
                  <a:srgbClr val="2A3990"/>
                </a:solidFill>
                <a:latin typeface="Arial"/>
                <a:cs typeface="Arial"/>
              </a:rPr>
              <a:t>dokumen</a:t>
            </a:r>
            <a:r>
              <a:rPr sz="1000" spc="-5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A3990"/>
                </a:solidFill>
                <a:latin typeface="Arial"/>
                <a:cs typeface="Arial"/>
              </a:rPr>
              <a:t>lain</a:t>
            </a:r>
            <a:r>
              <a:rPr sz="1000" spc="-6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2A3990"/>
                </a:solidFill>
                <a:latin typeface="Arial"/>
                <a:cs typeface="Arial"/>
              </a:rPr>
              <a:t>tidak</a:t>
            </a:r>
            <a:r>
              <a:rPr sz="1000" spc="-6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A3990"/>
                </a:solidFill>
                <a:latin typeface="Arial"/>
                <a:cs typeface="Arial"/>
              </a:rPr>
              <a:t>perlu  </a:t>
            </a:r>
            <a:r>
              <a:rPr sz="1000" spc="-15" dirty="0">
                <a:solidFill>
                  <a:srgbClr val="2A3990"/>
                </a:solidFill>
                <a:latin typeface="Arial"/>
                <a:cs typeface="Arial"/>
              </a:rPr>
              <a:t>dicantumkan</a:t>
            </a:r>
            <a:r>
              <a:rPr sz="1000" spc="-6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2A3990"/>
                </a:solidFill>
                <a:latin typeface="Arial"/>
                <a:cs typeface="Arial"/>
              </a:rPr>
              <a:t>kembali</a:t>
            </a:r>
            <a:endParaRPr sz="1000">
              <a:latin typeface="Arial"/>
              <a:cs typeface="Arial"/>
            </a:endParaRPr>
          </a:p>
          <a:p>
            <a:pPr marL="213995" marR="350520" indent="-152400">
              <a:lnSpc>
                <a:spcPct val="100000"/>
              </a:lnSpc>
              <a:buClr>
                <a:srgbClr val="000000"/>
              </a:buClr>
              <a:buChar char="●"/>
              <a:tabLst>
                <a:tab pos="214629" algn="l"/>
              </a:tabLst>
            </a:pPr>
            <a:r>
              <a:rPr sz="1000" spc="-35" dirty="0">
                <a:solidFill>
                  <a:srgbClr val="2A3990"/>
                </a:solidFill>
                <a:latin typeface="Arial"/>
                <a:cs typeface="Arial"/>
              </a:rPr>
              <a:t>Dokumen</a:t>
            </a:r>
            <a:r>
              <a:rPr sz="1000" spc="-4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2A3990"/>
                </a:solidFill>
                <a:latin typeface="Arial"/>
                <a:cs typeface="Arial"/>
              </a:rPr>
              <a:t>rancangan</a:t>
            </a:r>
            <a:r>
              <a:rPr sz="1000" spc="-5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A3990"/>
                </a:solidFill>
                <a:latin typeface="Arial"/>
                <a:cs typeface="Arial"/>
              </a:rPr>
              <a:t>pembelajaran</a:t>
            </a:r>
            <a:r>
              <a:rPr sz="1000" spc="-5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2A3990"/>
                </a:solidFill>
                <a:latin typeface="Arial"/>
                <a:cs typeface="Arial"/>
              </a:rPr>
              <a:t>hanya</a:t>
            </a:r>
            <a:r>
              <a:rPr sz="1000" spc="-5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A3990"/>
                </a:solidFill>
                <a:latin typeface="Arial"/>
                <a:cs typeface="Arial"/>
              </a:rPr>
              <a:t>dilampirkan</a:t>
            </a:r>
            <a:r>
              <a:rPr sz="1000" spc="-4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2A3990"/>
                </a:solidFill>
                <a:latin typeface="Arial"/>
                <a:cs typeface="Arial"/>
              </a:rPr>
              <a:t>sebagai</a:t>
            </a:r>
            <a:r>
              <a:rPr sz="1000" spc="-6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A3990"/>
                </a:solidFill>
                <a:latin typeface="Arial"/>
                <a:cs typeface="Arial"/>
              </a:rPr>
              <a:t>contoh</a:t>
            </a:r>
            <a:r>
              <a:rPr sz="1000" spc="-5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A3990"/>
                </a:solidFill>
                <a:latin typeface="Arial"/>
                <a:cs typeface="Arial"/>
              </a:rPr>
              <a:t>pembelajaran</a:t>
            </a:r>
            <a:r>
              <a:rPr sz="1000" spc="-5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2A3990"/>
                </a:solidFill>
                <a:latin typeface="Arial"/>
                <a:cs typeface="Arial"/>
              </a:rPr>
              <a:t>(tidak</a:t>
            </a:r>
            <a:r>
              <a:rPr sz="1000" spc="-6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2A3990"/>
                </a:solidFill>
                <a:latin typeface="Arial"/>
                <a:cs typeface="Arial"/>
              </a:rPr>
              <a:t>perlu</a:t>
            </a:r>
            <a:r>
              <a:rPr sz="1000" spc="-5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2A3990"/>
                </a:solidFill>
                <a:latin typeface="Arial"/>
                <a:cs typeface="Arial"/>
              </a:rPr>
              <a:t>memasukkan  </a:t>
            </a:r>
            <a:r>
              <a:rPr sz="1000" spc="-45" dirty="0">
                <a:solidFill>
                  <a:srgbClr val="2A3990"/>
                </a:solidFill>
                <a:latin typeface="Arial"/>
                <a:cs typeface="Arial"/>
              </a:rPr>
              <a:t>semua </a:t>
            </a:r>
            <a:r>
              <a:rPr sz="1000" spc="-30" dirty="0">
                <a:solidFill>
                  <a:srgbClr val="2A3990"/>
                </a:solidFill>
                <a:latin typeface="Arial"/>
                <a:cs typeface="Arial"/>
              </a:rPr>
              <a:t>silabus </a:t>
            </a:r>
            <a:r>
              <a:rPr sz="1000" spc="-25" dirty="0">
                <a:solidFill>
                  <a:srgbClr val="2A3990"/>
                </a:solidFill>
                <a:latin typeface="Arial"/>
                <a:cs typeface="Arial"/>
              </a:rPr>
              <a:t>dan</a:t>
            </a:r>
            <a:r>
              <a:rPr sz="1000" spc="-13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100" dirty="0">
                <a:solidFill>
                  <a:srgbClr val="2A3990"/>
                </a:solidFill>
                <a:latin typeface="Arial"/>
                <a:cs typeface="Arial"/>
              </a:rPr>
              <a:t>RPP)</a:t>
            </a:r>
            <a:endParaRPr sz="1000">
              <a:latin typeface="Arial"/>
              <a:cs typeface="Arial"/>
            </a:endParaRPr>
          </a:p>
          <a:p>
            <a:pPr marL="213995" indent="-153035">
              <a:lnSpc>
                <a:spcPct val="100000"/>
              </a:lnSpc>
              <a:spcBef>
                <a:spcPts val="5"/>
              </a:spcBef>
              <a:buChar char="●"/>
              <a:tabLst>
                <a:tab pos="214629" algn="l"/>
              </a:tabLst>
            </a:pPr>
            <a:r>
              <a:rPr sz="1000" spc="-35" dirty="0">
                <a:solidFill>
                  <a:srgbClr val="2A3990"/>
                </a:solidFill>
                <a:latin typeface="Arial"/>
                <a:cs typeface="Arial"/>
              </a:rPr>
              <a:t>Dokumen </a:t>
            </a:r>
            <a:r>
              <a:rPr sz="1000" spc="-5" dirty="0">
                <a:solidFill>
                  <a:srgbClr val="2A3990"/>
                </a:solidFill>
                <a:latin typeface="Arial"/>
                <a:cs typeface="Arial"/>
              </a:rPr>
              <a:t>kurikulum </a:t>
            </a:r>
            <a:r>
              <a:rPr sz="1000" spc="-25" dirty="0">
                <a:solidFill>
                  <a:srgbClr val="2A3990"/>
                </a:solidFill>
                <a:latin typeface="Arial"/>
                <a:cs typeface="Arial"/>
              </a:rPr>
              <a:t>operasional </a:t>
            </a:r>
            <a:r>
              <a:rPr sz="1000" spc="-5" dirty="0">
                <a:solidFill>
                  <a:srgbClr val="2A3990"/>
                </a:solidFill>
                <a:latin typeface="Arial"/>
                <a:cs typeface="Arial"/>
              </a:rPr>
              <a:t>dibuat </a:t>
            </a:r>
            <a:r>
              <a:rPr sz="1000" spc="-50" dirty="0">
                <a:solidFill>
                  <a:srgbClr val="2A3990"/>
                </a:solidFill>
                <a:latin typeface="Arial"/>
                <a:cs typeface="Arial"/>
              </a:rPr>
              <a:t>secara </a:t>
            </a:r>
            <a:r>
              <a:rPr sz="1000" spc="-25" dirty="0">
                <a:solidFill>
                  <a:srgbClr val="2A3990"/>
                </a:solidFill>
                <a:latin typeface="Arial"/>
                <a:cs typeface="Arial"/>
              </a:rPr>
              <a:t>komprehensif, </a:t>
            </a:r>
            <a:r>
              <a:rPr sz="1000" dirty="0">
                <a:solidFill>
                  <a:srgbClr val="2A3990"/>
                </a:solidFill>
                <a:latin typeface="Arial"/>
                <a:cs typeface="Arial"/>
              </a:rPr>
              <a:t>tidak</a:t>
            </a:r>
            <a:r>
              <a:rPr sz="1000" spc="-21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2A3990"/>
                </a:solidFill>
                <a:latin typeface="Arial"/>
                <a:cs typeface="Arial"/>
              </a:rPr>
              <a:t>terpisah-pisah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87252"/>
            <a:ext cx="7640320" cy="275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40" dirty="0">
                <a:solidFill>
                  <a:srgbClr val="2A3990"/>
                </a:solidFill>
              </a:rPr>
              <a:t>Detail</a:t>
            </a:r>
            <a:r>
              <a:rPr sz="1700" spc="-105" dirty="0">
                <a:solidFill>
                  <a:srgbClr val="2A3990"/>
                </a:solidFill>
              </a:rPr>
              <a:t> </a:t>
            </a:r>
            <a:r>
              <a:rPr sz="1700" spc="-40" dirty="0">
                <a:solidFill>
                  <a:srgbClr val="2A3990"/>
                </a:solidFill>
              </a:rPr>
              <a:t>perubahan</a:t>
            </a:r>
            <a:r>
              <a:rPr sz="1700" spc="-105" dirty="0">
                <a:solidFill>
                  <a:srgbClr val="2A3990"/>
                </a:solidFill>
              </a:rPr>
              <a:t> </a:t>
            </a:r>
            <a:r>
              <a:rPr sz="1700" spc="-15" dirty="0">
                <a:solidFill>
                  <a:srgbClr val="2A3990"/>
                </a:solidFill>
              </a:rPr>
              <a:t>dalam</a:t>
            </a:r>
            <a:r>
              <a:rPr sz="1700" spc="-80" dirty="0">
                <a:solidFill>
                  <a:srgbClr val="2A3990"/>
                </a:solidFill>
              </a:rPr>
              <a:t> </a:t>
            </a:r>
            <a:r>
              <a:rPr sz="1700" spc="-30" dirty="0">
                <a:solidFill>
                  <a:srgbClr val="2A3990"/>
                </a:solidFill>
              </a:rPr>
              <a:t>prinsip</a:t>
            </a:r>
            <a:r>
              <a:rPr sz="1700" spc="-95" dirty="0">
                <a:solidFill>
                  <a:srgbClr val="2A3990"/>
                </a:solidFill>
              </a:rPr>
              <a:t> </a:t>
            </a:r>
            <a:r>
              <a:rPr sz="1700" spc="-10" dirty="0">
                <a:solidFill>
                  <a:srgbClr val="2A3990"/>
                </a:solidFill>
              </a:rPr>
              <a:t>pengembangan</a:t>
            </a:r>
            <a:r>
              <a:rPr sz="1700" spc="-90" dirty="0">
                <a:solidFill>
                  <a:srgbClr val="2A3990"/>
                </a:solidFill>
              </a:rPr>
              <a:t> </a:t>
            </a:r>
            <a:r>
              <a:rPr sz="1700" spc="-50" dirty="0">
                <a:solidFill>
                  <a:srgbClr val="2A3990"/>
                </a:solidFill>
              </a:rPr>
              <a:t>kurikulum</a:t>
            </a:r>
            <a:r>
              <a:rPr sz="1700" spc="-110" dirty="0">
                <a:solidFill>
                  <a:srgbClr val="2A3990"/>
                </a:solidFill>
              </a:rPr>
              <a:t> </a:t>
            </a:r>
            <a:r>
              <a:rPr sz="1700" spc="-25" dirty="0">
                <a:solidFill>
                  <a:srgbClr val="2A3990"/>
                </a:solidFill>
              </a:rPr>
              <a:t>operasional</a:t>
            </a:r>
            <a:r>
              <a:rPr sz="1700" spc="-105" dirty="0">
                <a:solidFill>
                  <a:srgbClr val="2A3990"/>
                </a:solidFill>
              </a:rPr>
              <a:t> </a:t>
            </a:r>
            <a:r>
              <a:rPr sz="1700" spc="-10" dirty="0">
                <a:solidFill>
                  <a:srgbClr val="2A3990"/>
                </a:solidFill>
              </a:rPr>
              <a:t>sekolah</a:t>
            </a:r>
            <a:endParaRPr sz="1700"/>
          </a:p>
        </p:txBody>
      </p:sp>
      <p:grpSp>
        <p:nvGrpSpPr>
          <p:cNvPr id="6" name="object 6"/>
          <p:cNvGrpSpPr/>
          <p:nvPr/>
        </p:nvGrpSpPr>
        <p:grpSpPr>
          <a:xfrm>
            <a:off x="294884" y="2407919"/>
            <a:ext cx="8536940" cy="4046220"/>
            <a:chOff x="294884" y="1805939"/>
            <a:chExt cx="8536940" cy="3034665"/>
          </a:xfrm>
        </p:grpSpPr>
        <p:sp>
          <p:nvSpPr>
            <p:cNvPr id="7" name="object 7"/>
            <p:cNvSpPr/>
            <p:nvPr/>
          </p:nvSpPr>
          <p:spPr>
            <a:xfrm>
              <a:off x="294884" y="2709508"/>
              <a:ext cx="2485745" cy="20424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71344" y="1805939"/>
              <a:ext cx="3441191" cy="17586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84519" y="2813303"/>
              <a:ext cx="3147060" cy="20269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7373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" name="Google Shape;1096;p84"/>
          <p:cNvPicPr preferRelativeResize="0"/>
          <p:nvPr/>
        </p:nvPicPr>
        <p:blipFill rotWithShape="1">
          <a:blip r:embed="rId3">
            <a:alphaModFix/>
          </a:blip>
          <a:srcRect l="28613" r="-17281"/>
          <a:stretch/>
        </p:blipFill>
        <p:spPr>
          <a:xfrm flipH="1">
            <a:off x="4260273" y="727200"/>
            <a:ext cx="4883727" cy="60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Google Shape;1097;p84"/>
          <p:cNvSpPr/>
          <p:nvPr/>
        </p:nvSpPr>
        <p:spPr>
          <a:xfrm>
            <a:off x="5471235" y="749001"/>
            <a:ext cx="3826800" cy="5616800"/>
          </a:xfrm>
          <a:prstGeom prst="rect">
            <a:avLst/>
          </a:prstGeom>
          <a:solidFill>
            <a:srgbClr val="CFE2F3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84"/>
          <p:cNvSpPr/>
          <p:nvPr/>
        </p:nvSpPr>
        <p:spPr>
          <a:xfrm rot="5400000">
            <a:off x="-273519" y="273782"/>
            <a:ext cx="6392833" cy="5791202"/>
          </a:xfrm>
          <a:prstGeom prst="flowChartManualInpu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grpSp>
        <p:nvGrpSpPr>
          <p:cNvPr id="1102" name="Google Shape;1102;p84"/>
          <p:cNvGrpSpPr/>
          <p:nvPr/>
        </p:nvGrpSpPr>
        <p:grpSpPr>
          <a:xfrm>
            <a:off x="0" y="6059405"/>
            <a:ext cx="9144000" cy="757914"/>
            <a:chOff x="0" y="6365800"/>
            <a:chExt cx="12192000" cy="492300"/>
          </a:xfrm>
        </p:grpSpPr>
        <p:sp>
          <p:nvSpPr>
            <p:cNvPr id="1103" name="Google Shape;1103;p84"/>
            <p:cNvSpPr/>
            <p:nvPr/>
          </p:nvSpPr>
          <p:spPr>
            <a:xfrm>
              <a:off x="0" y="6365800"/>
              <a:ext cx="12192000" cy="492300"/>
            </a:xfrm>
            <a:prstGeom prst="roundRect">
              <a:avLst>
                <a:gd name="adj" fmla="val 0"/>
              </a:avLst>
            </a:prstGeom>
            <a:solidFill>
              <a:srgbClr val="013066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04" name="Google Shape;1104;p8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16508" y="6393475"/>
              <a:ext cx="427451" cy="427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5" name="Google Shape;1105;p84"/>
            <p:cNvSpPr txBox="1"/>
            <p:nvPr/>
          </p:nvSpPr>
          <p:spPr>
            <a:xfrm>
              <a:off x="7311731" y="6437500"/>
              <a:ext cx="42645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>
                  <a:solidFill>
                    <a:schemeClr val="lt1"/>
                  </a:solidFill>
                </a:rPr>
                <a:t>Kementerian Pendidikan, Kebudayaan, Riset, dan Teknologi</a:t>
              </a:r>
              <a:endParaRPr sz="800" b="1">
                <a:solidFill>
                  <a:schemeClr val="lt1"/>
                </a:solidFill>
              </a:endParaRPr>
            </a:p>
          </p:txBody>
        </p:sp>
      </p:grpSp>
      <p:sp>
        <p:nvSpPr>
          <p:cNvPr id="1106" name="Google Shape;1106;p84"/>
          <p:cNvSpPr txBox="1">
            <a:spLocks noGrp="1"/>
          </p:cNvSpPr>
          <p:nvPr>
            <p:ph type="sldNum" idx="12"/>
          </p:nvPr>
        </p:nvSpPr>
        <p:spPr>
          <a:xfrm>
            <a:off x="8472458" y="6349539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b="1">
                <a:solidFill>
                  <a:schemeClr val="lt1"/>
                </a:solidFill>
              </a:rPr>
              <a:t>7</a:t>
            </a:fld>
            <a:endParaRPr b="1">
              <a:solidFill>
                <a:schemeClr val="l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989" y="1196752"/>
            <a:ext cx="56886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dirty="0" err="1" smtClean="0"/>
              <a:t>Bagaimana</a:t>
            </a:r>
            <a:r>
              <a:rPr lang="en-ID" sz="3600" dirty="0"/>
              <a:t> </a:t>
            </a:r>
            <a:r>
              <a:rPr lang="en-ID" sz="3600" dirty="0" err="1" smtClean="0"/>
              <a:t>perubahan</a:t>
            </a:r>
            <a:r>
              <a:rPr lang="en-ID" sz="3600" dirty="0" smtClean="0"/>
              <a:t> </a:t>
            </a:r>
            <a:r>
              <a:rPr lang="en-ID" sz="3600" dirty="0" err="1" smtClean="0"/>
              <a:t>kurikulum</a:t>
            </a:r>
            <a:r>
              <a:rPr lang="en-ID" sz="3600" dirty="0" smtClean="0"/>
              <a:t> yang </a:t>
            </a:r>
            <a:r>
              <a:rPr lang="en-ID" sz="3600" dirty="0" err="1" smtClean="0"/>
              <a:t>Anda</a:t>
            </a:r>
            <a:r>
              <a:rPr lang="en-ID" sz="3600" dirty="0" smtClean="0"/>
              <a:t> </a:t>
            </a:r>
            <a:r>
              <a:rPr lang="en-ID" sz="3600" dirty="0" err="1" smtClean="0"/>
              <a:t>kehendaki</a:t>
            </a:r>
            <a:r>
              <a:rPr lang="en-ID" sz="3600" dirty="0" smtClean="0"/>
              <a:t> </a:t>
            </a:r>
            <a:r>
              <a:rPr lang="en-ID" sz="3600" dirty="0" err="1" smtClean="0"/>
              <a:t>untuk</a:t>
            </a:r>
            <a:r>
              <a:rPr lang="en-ID" sz="3600" dirty="0" smtClean="0"/>
              <a:t>  </a:t>
            </a:r>
            <a:r>
              <a:rPr lang="en-ID" sz="3600" dirty="0" err="1" smtClean="0"/>
              <a:t>mengatasi</a:t>
            </a:r>
            <a:r>
              <a:rPr lang="en-ID" sz="3600" dirty="0" smtClean="0"/>
              <a:t> </a:t>
            </a:r>
            <a:r>
              <a:rPr lang="en-ID" sz="3600" i="1" dirty="0" smtClean="0"/>
              <a:t>learning loss </a:t>
            </a:r>
            <a:r>
              <a:rPr lang="en-ID" sz="3600" dirty="0" err="1" smtClean="0"/>
              <a:t>dan</a:t>
            </a:r>
            <a:r>
              <a:rPr lang="en-ID" sz="3600" dirty="0" smtClean="0"/>
              <a:t> </a:t>
            </a:r>
            <a:r>
              <a:rPr lang="en-ID" sz="3600" dirty="0" err="1" smtClean="0"/>
              <a:t>tuntutan</a:t>
            </a:r>
            <a:r>
              <a:rPr lang="en-ID" sz="3600" dirty="0" smtClean="0"/>
              <a:t> </a:t>
            </a:r>
            <a:r>
              <a:rPr lang="en-ID" sz="3600" dirty="0" err="1" smtClean="0"/>
              <a:t>perubahan</a:t>
            </a:r>
            <a:r>
              <a:rPr lang="en-ID" sz="3600" dirty="0" smtClean="0"/>
              <a:t> global? 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41168"/>
            <a:ext cx="594923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4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550" y="966078"/>
            <a:ext cx="1783080" cy="5264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030"/>
              </a:lnSpc>
              <a:spcBef>
                <a:spcPts val="105"/>
              </a:spcBef>
            </a:pPr>
            <a:r>
              <a:rPr sz="1700" spc="20" dirty="0"/>
              <a:t>Pe</a:t>
            </a:r>
            <a:r>
              <a:rPr sz="1700" spc="15" dirty="0"/>
              <a:t>ngorg</a:t>
            </a:r>
            <a:r>
              <a:rPr sz="1700" spc="10" dirty="0"/>
              <a:t>a</a:t>
            </a:r>
            <a:r>
              <a:rPr sz="1700" spc="-70" dirty="0"/>
              <a:t>n</a:t>
            </a:r>
            <a:r>
              <a:rPr sz="1700" spc="-30" dirty="0"/>
              <a:t>i</a:t>
            </a:r>
            <a:r>
              <a:rPr sz="1700" spc="30" dirty="0"/>
              <a:t>sasian</a:t>
            </a:r>
            <a:endParaRPr sz="1700"/>
          </a:p>
          <a:p>
            <a:pPr marL="12700">
              <a:lnSpc>
                <a:spcPts val="2030"/>
              </a:lnSpc>
            </a:pPr>
            <a:r>
              <a:rPr sz="1700" spc="-50" dirty="0"/>
              <a:t>pembelajaran</a:t>
            </a:r>
            <a:endParaRPr sz="1700"/>
          </a:p>
        </p:txBody>
      </p:sp>
      <p:sp>
        <p:nvSpPr>
          <p:cNvPr id="3" name="object 3"/>
          <p:cNvSpPr txBox="1"/>
          <p:nvPr/>
        </p:nvSpPr>
        <p:spPr>
          <a:xfrm>
            <a:off x="2389758" y="683633"/>
            <a:ext cx="5930900" cy="42024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5405">
              <a:lnSpc>
                <a:spcPct val="115199"/>
              </a:lnSpc>
              <a:spcBef>
                <a:spcPts val="100"/>
              </a:spcBef>
            </a:pP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Cara 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sekolah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mengatur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muatan </a:t>
            </a:r>
            <a:r>
              <a:rPr sz="1300" spc="-5" dirty="0">
                <a:solidFill>
                  <a:srgbClr val="2A3990"/>
                </a:solidFill>
                <a:latin typeface="Arial"/>
                <a:cs typeface="Arial"/>
              </a:rPr>
              <a:t>kurikulum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dalam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satu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rentang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waktu,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dan beban 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belajar, 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cara 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sekolah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mengelola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pembelajarannya </a:t>
            </a:r>
            <a:r>
              <a:rPr sz="1300" dirty="0">
                <a:solidFill>
                  <a:srgbClr val="2A3990"/>
                </a:solidFill>
                <a:latin typeface="Arial"/>
                <a:cs typeface="Arial"/>
              </a:rPr>
              <a:t>untuk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mendukung 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pencapaian </a:t>
            </a:r>
            <a:r>
              <a:rPr sz="1300" spc="-170" dirty="0">
                <a:solidFill>
                  <a:srgbClr val="2A3990"/>
                </a:solidFill>
                <a:latin typeface="Arial"/>
                <a:cs typeface="Arial"/>
              </a:rPr>
              <a:t>CP 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dan</a:t>
            </a:r>
            <a:r>
              <a:rPr sz="1300" spc="-8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A3990"/>
                </a:solidFill>
                <a:latin typeface="Arial"/>
                <a:cs typeface="Arial"/>
              </a:rPr>
              <a:t>Profil</a:t>
            </a:r>
            <a:r>
              <a:rPr sz="1300" spc="-10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Pelajar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Pancasila</a:t>
            </a:r>
            <a:r>
              <a:rPr sz="1300" spc="-7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(mis:</a:t>
            </a:r>
            <a:r>
              <a:rPr sz="1300" spc="-8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mingguan,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sistem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A3990"/>
                </a:solidFill>
                <a:latin typeface="Arial"/>
                <a:cs typeface="Arial"/>
              </a:rPr>
              <a:t>blok,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atau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cara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A3990"/>
                </a:solidFill>
                <a:latin typeface="Arial"/>
                <a:cs typeface="Arial"/>
              </a:rPr>
              <a:t>pengorganisasian 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lainnya).</a:t>
            </a:r>
            <a:endParaRPr sz="1300">
              <a:latin typeface="Arial"/>
              <a:cs typeface="Arial"/>
            </a:endParaRPr>
          </a:p>
          <a:p>
            <a:pPr marL="192405" marR="17145" indent="-172720">
              <a:lnSpc>
                <a:spcPct val="114999"/>
              </a:lnSpc>
              <a:spcBef>
                <a:spcPts val="990"/>
              </a:spcBef>
              <a:buFont typeface="Arial"/>
              <a:buChar char="●"/>
              <a:tabLst>
                <a:tab pos="193040" algn="l"/>
              </a:tabLst>
            </a:pPr>
            <a:r>
              <a:rPr sz="1300" b="1" spc="-30" dirty="0">
                <a:solidFill>
                  <a:srgbClr val="2A3990"/>
                </a:solidFill>
                <a:latin typeface="Trebuchet MS"/>
                <a:cs typeface="Trebuchet MS"/>
              </a:rPr>
              <a:t>Intrakurikuler,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berisi </a:t>
            </a:r>
            <a:r>
              <a:rPr sz="1300" spc="-10" dirty="0">
                <a:solidFill>
                  <a:srgbClr val="2A3990"/>
                </a:solidFill>
                <a:latin typeface="Arial"/>
                <a:cs typeface="Arial"/>
              </a:rPr>
              <a:t>muatan/mata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pelajaran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dan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muatan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tambahan lainnya </a:t>
            </a:r>
            <a:r>
              <a:rPr sz="1300" spc="-10" dirty="0">
                <a:solidFill>
                  <a:srgbClr val="2A3990"/>
                </a:solidFill>
                <a:latin typeface="Arial"/>
                <a:cs typeface="Arial"/>
              </a:rPr>
              <a:t>jika  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ada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(mulok).</a:t>
            </a:r>
            <a:r>
              <a:rPr sz="1300" spc="-8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Untuk</a:t>
            </a:r>
            <a:r>
              <a:rPr sz="13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20" dirty="0">
                <a:solidFill>
                  <a:srgbClr val="2A3990"/>
                </a:solidFill>
                <a:latin typeface="Arial"/>
                <a:cs typeface="Arial"/>
              </a:rPr>
              <a:t>SMK,</a:t>
            </a:r>
            <a:r>
              <a:rPr sz="13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mata</a:t>
            </a:r>
            <a:r>
              <a:rPr sz="1300" spc="-10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pelajaran</a:t>
            </a:r>
            <a:r>
              <a:rPr sz="1300" spc="-6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dan/atau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konsentrasi</a:t>
            </a:r>
            <a:r>
              <a:rPr sz="1300" spc="-7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disusun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oleh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satuan 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pendidikan </a:t>
            </a:r>
            <a:r>
              <a:rPr sz="1300" spc="-50" dirty="0">
                <a:solidFill>
                  <a:srgbClr val="2A3990"/>
                </a:solidFill>
                <a:latin typeface="Arial"/>
                <a:cs typeface="Arial"/>
              </a:rPr>
              <a:t>bersama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dunia</a:t>
            </a:r>
            <a:r>
              <a:rPr sz="1300" spc="-17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kerja.</a:t>
            </a:r>
            <a:endParaRPr sz="1300">
              <a:latin typeface="Arial"/>
              <a:cs typeface="Arial"/>
            </a:endParaRPr>
          </a:p>
          <a:p>
            <a:pPr marL="192405" marR="5080" indent="-172720">
              <a:lnSpc>
                <a:spcPct val="115100"/>
              </a:lnSpc>
              <a:spcBef>
                <a:spcPts val="1005"/>
              </a:spcBef>
              <a:buFont typeface="Arial"/>
              <a:buChar char="●"/>
              <a:tabLst>
                <a:tab pos="193040" algn="l"/>
              </a:tabLst>
            </a:pPr>
            <a:r>
              <a:rPr sz="1300" b="1" spc="-45" dirty="0">
                <a:solidFill>
                  <a:srgbClr val="2A3990"/>
                </a:solidFill>
                <a:latin typeface="Trebuchet MS"/>
                <a:cs typeface="Trebuchet MS"/>
              </a:rPr>
              <a:t>Projek</a:t>
            </a:r>
            <a:r>
              <a:rPr sz="1300" b="1" spc="-114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300" b="1" spc="-20" dirty="0">
                <a:solidFill>
                  <a:srgbClr val="2A3990"/>
                </a:solidFill>
                <a:latin typeface="Trebuchet MS"/>
                <a:cs typeface="Trebuchet MS"/>
              </a:rPr>
              <a:t>penguatan</a:t>
            </a:r>
            <a:r>
              <a:rPr sz="1300" b="1" spc="-100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300" b="1" spc="-25" dirty="0">
                <a:solidFill>
                  <a:srgbClr val="2A3990"/>
                </a:solidFill>
                <a:latin typeface="Trebuchet MS"/>
                <a:cs typeface="Trebuchet MS"/>
              </a:rPr>
              <a:t>Profil</a:t>
            </a:r>
            <a:r>
              <a:rPr sz="1300" b="1" spc="-114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300" b="1" spc="-40" dirty="0">
                <a:solidFill>
                  <a:srgbClr val="2A3990"/>
                </a:solidFill>
                <a:latin typeface="Trebuchet MS"/>
                <a:cs typeface="Trebuchet MS"/>
              </a:rPr>
              <a:t>Pelajar</a:t>
            </a:r>
            <a:r>
              <a:rPr sz="1300" b="1" spc="-105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300" b="1" spc="-25" dirty="0">
                <a:solidFill>
                  <a:srgbClr val="2A3990"/>
                </a:solidFill>
                <a:latin typeface="Trebuchet MS"/>
                <a:cs typeface="Trebuchet MS"/>
              </a:rPr>
              <a:t>Pancasila,</a:t>
            </a:r>
            <a:r>
              <a:rPr sz="1300" b="1" spc="-95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menjelaskan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pengelolaan</a:t>
            </a:r>
            <a:r>
              <a:rPr sz="1300" spc="-8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A3990"/>
                </a:solidFill>
                <a:latin typeface="Arial"/>
                <a:cs typeface="Arial"/>
              </a:rPr>
              <a:t>projek</a:t>
            </a:r>
            <a:r>
              <a:rPr sz="13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yang  </a:t>
            </a:r>
            <a:r>
              <a:rPr sz="1300" spc="-50" dirty="0">
                <a:solidFill>
                  <a:srgbClr val="2A3990"/>
                </a:solidFill>
                <a:latin typeface="Arial"/>
                <a:cs typeface="Arial"/>
              </a:rPr>
              <a:t>mengacu 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pada </a:t>
            </a:r>
            <a:r>
              <a:rPr sz="1300" spc="10" dirty="0">
                <a:solidFill>
                  <a:srgbClr val="2A3990"/>
                </a:solidFill>
                <a:latin typeface="Arial"/>
                <a:cs typeface="Arial"/>
              </a:rPr>
              <a:t>profil 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Pelajar 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Pancasila 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pada </a:t>
            </a:r>
            <a:r>
              <a:rPr sz="1300" spc="-10" dirty="0">
                <a:solidFill>
                  <a:srgbClr val="2A3990"/>
                </a:solidFill>
                <a:latin typeface="Arial"/>
                <a:cs typeface="Arial"/>
              </a:rPr>
              <a:t>tahun 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ajaran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tersebut.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Untuk </a:t>
            </a:r>
            <a:r>
              <a:rPr sz="1300" spc="-120" dirty="0">
                <a:solidFill>
                  <a:srgbClr val="2A3990"/>
                </a:solidFill>
                <a:latin typeface="Arial"/>
                <a:cs typeface="Arial"/>
              </a:rPr>
              <a:t>PAUD, 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projek</a:t>
            </a:r>
            <a:r>
              <a:rPr sz="1300" spc="-10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penguatan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2A3990"/>
                </a:solidFill>
                <a:latin typeface="Arial"/>
                <a:cs typeface="Arial"/>
              </a:rPr>
              <a:t>profil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pelajar</a:t>
            </a:r>
            <a:r>
              <a:rPr sz="13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Pancasila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disatukan</a:t>
            </a:r>
            <a:r>
              <a:rPr sz="1300" spc="-7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dalam</a:t>
            </a:r>
            <a:r>
              <a:rPr sz="1300" spc="-8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kegiatan</a:t>
            </a:r>
            <a:r>
              <a:rPr sz="13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pembelajaran,  </a:t>
            </a:r>
            <a:r>
              <a:rPr sz="1300" spc="5" dirty="0">
                <a:solidFill>
                  <a:srgbClr val="2A3990"/>
                </a:solidFill>
                <a:latin typeface="Arial"/>
                <a:cs typeface="Arial"/>
              </a:rPr>
              <a:t>tidak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terpisah </a:t>
            </a:r>
            <a:r>
              <a:rPr sz="1300" spc="-45" dirty="0">
                <a:solidFill>
                  <a:srgbClr val="2A3990"/>
                </a:solidFill>
                <a:latin typeface="Arial"/>
                <a:cs typeface="Arial"/>
              </a:rPr>
              <a:t>dengan </a:t>
            </a:r>
            <a:r>
              <a:rPr sz="1300" spc="-5" dirty="0">
                <a:solidFill>
                  <a:srgbClr val="2A3990"/>
                </a:solidFill>
                <a:latin typeface="Arial"/>
                <a:cs typeface="Arial"/>
              </a:rPr>
              <a:t>intrakurikuler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dan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ekstrakurikuler.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Untuk </a:t>
            </a:r>
            <a:r>
              <a:rPr sz="1300" spc="-120" dirty="0">
                <a:solidFill>
                  <a:srgbClr val="2A3990"/>
                </a:solidFill>
                <a:latin typeface="Arial"/>
                <a:cs typeface="Arial"/>
              </a:rPr>
              <a:t>SMK,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projek </a:t>
            </a:r>
            <a:r>
              <a:rPr sz="1300" spc="15" dirty="0">
                <a:solidFill>
                  <a:srgbClr val="2A3990"/>
                </a:solidFill>
                <a:latin typeface="Arial"/>
                <a:cs typeface="Arial"/>
              </a:rPr>
              <a:t>ini  </a:t>
            </a:r>
            <a:r>
              <a:rPr sz="1300" spc="-10" dirty="0">
                <a:solidFill>
                  <a:srgbClr val="2A3990"/>
                </a:solidFill>
                <a:latin typeface="Arial"/>
                <a:cs typeface="Arial"/>
              </a:rPr>
              <a:t>ditambah </a:t>
            </a:r>
            <a:r>
              <a:rPr sz="1300" spc="-45" dirty="0">
                <a:solidFill>
                  <a:srgbClr val="2A3990"/>
                </a:solidFill>
                <a:latin typeface="Arial"/>
                <a:cs typeface="Arial"/>
              </a:rPr>
              <a:t>dengan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tema </a:t>
            </a:r>
            <a:r>
              <a:rPr sz="1300" spc="-50" dirty="0">
                <a:solidFill>
                  <a:srgbClr val="2A3990"/>
                </a:solidFill>
                <a:latin typeface="Arial"/>
                <a:cs typeface="Arial"/>
              </a:rPr>
              <a:t>Kebekerjaan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dan 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Budaya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kerja 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sehingga </a:t>
            </a:r>
            <a:r>
              <a:rPr sz="1300" spc="-50" dirty="0">
                <a:solidFill>
                  <a:srgbClr val="2A3990"/>
                </a:solidFill>
                <a:latin typeface="Arial"/>
                <a:cs typeface="Arial"/>
              </a:rPr>
              <a:t>namanya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menjadi 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projek</a:t>
            </a:r>
            <a:r>
              <a:rPr sz="1300" spc="-11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penguatan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A3990"/>
                </a:solidFill>
                <a:latin typeface="Arial"/>
                <a:cs typeface="Arial"/>
              </a:rPr>
              <a:t>Profil</a:t>
            </a:r>
            <a:r>
              <a:rPr sz="13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Pelajar</a:t>
            </a:r>
            <a:r>
              <a:rPr sz="13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Pancasila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dan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2A3990"/>
                </a:solidFill>
                <a:latin typeface="Arial"/>
                <a:cs typeface="Arial"/>
              </a:rPr>
              <a:t>Budaya</a:t>
            </a:r>
            <a:r>
              <a:rPr sz="1300" spc="-8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0" dirty="0">
                <a:solidFill>
                  <a:srgbClr val="2A3990"/>
                </a:solidFill>
                <a:latin typeface="Arial"/>
                <a:cs typeface="Arial"/>
              </a:rPr>
              <a:t>Kerja.</a:t>
            </a:r>
            <a:endParaRPr sz="1300">
              <a:latin typeface="Arial"/>
              <a:cs typeface="Arial"/>
            </a:endParaRPr>
          </a:p>
          <a:p>
            <a:pPr marL="192405" marR="524510" indent="-172720">
              <a:lnSpc>
                <a:spcPct val="114599"/>
              </a:lnSpc>
              <a:spcBef>
                <a:spcPts val="1005"/>
              </a:spcBef>
              <a:buFont typeface="Arial"/>
              <a:buChar char="●"/>
              <a:tabLst>
                <a:tab pos="193040" algn="l"/>
              </a:tabLst>
            </a:pPr>
            <a:r>
              <a:rPr sz="1300" b="1" spc="-20" dirty="0">
                <a:solidFill>
                  <a:srgbClr val="2A3990"/>
                </a:solidFill>
                <a:latin typeface="Trebuchet MS"/>
                <a:cs typeface="Trebuchet MS"/>
              </a:rPr>
              <a:t>Praktik</a:t>
            </a:r>
            <a:r>
              <a:rPr sz="1300" b="1" spc="-105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300" b="1" spc="-50" dirty="0">
                <a:solidFill>
                  <a:srgbClr val="2A3990"/>
                </a:solidFill>
                <a:latin typeface="Trebuchet MS"/>
                <a:cs typeface="Trebuchet MS"/>
              </a:rPr>
              <a:t>Kerja</a:t>
            </a:r>
            <a:r>
              <a:rPr sz="1300" b="1" spc="-110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300" b="1" spc="-15" dirty="0">
                <a:solidFill>
                  <a:srgbClr val="2A3990"/>
                </a:solidFill>
                <a:latin typeface="Trebuchet MS"/>
                <a:cs typeface="Trebuchet MS"/>
              </a:rPr>
              <a:t>Lapangan</a:t>
            </a:r>
            <a:r>
              <a:rPr sz="1300" b="1" spc="-110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300" b="1" spc="-35" dirty="0">
                <a:solidFill>
                  <a:srgbClr val="2A3990"/>
                </a:solidFill>
                <a:latin typeface="Trebuchet MS"/>
                <a:cs typeface="Trebuchet MS"/>
              </a:rPr>
              <a:t>(PKL,</a:t>
            </a:r>
            <a:r>
              <a:rPr sz="1300" b="1" spc="-105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300" b="1" spc="-30" dirty="0">
                <a:solidFill>
                  <a:srgbClr val="2A3990"/>
                </a:solidFill>
                <a:latin typeface="Trebuchet MS"/>
                <a:cs typeface="Trebuchet MS"/>
              </a:rPr>
              <a:t>untuk</a:t>
            </a:r>
            <a:r>
              <a:rPr sz="1300" b="1" spc="-114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300" b="1" spc="-5" dirty="0">
                <a:solidFill>
                  <a:srgbClr val="2A3990"/>
                </a:solidFill>
                <a:latin typeface="Trebuchet MS"/>
                <a:cs typeface="Trebuchet MS"/>
              </a:rPr>
              <a:t>SMK)</a:t>
            </a:r>
            <a:r>
              <a:rPr sz="1300" spc="-5" dirty="0">
                <a:solidFill>
                  <a:srgbClr val="2A3990"/>
                </a:solidFill>
                <a:latin typeface="Arial"/>
                <a:cs typeface="Arial"/>
              </a:rPr>
              <a:t>.</a:t>
            </a:r>
            <a:r>
              <a:rPr sz="1300" spc="-6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0" dirty="0">
                <a:solidFill>
                  <a:srgbClr val="2A3990"/>
                </a:solidFill>
                <a:latin typeface="Arial"/>
                <a:cs typeface="Arial"/>
              </a:rPr>
              <a:t>Menyiapkan</a:t>
            </a:r>
            <a:r>
              <a:rPr sz="1300" spc="-6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peserta</a:t>
            </a:r>
            <a:r>
              <a:rPr sz="1300" spc="-7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2A3990"/>
                </a:solidFill>
                <a:latin typeface="Arial"/>
                <a:cs typeface="Arial"/>
              </a:rPr>
              <a:t>didik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60" dirty="0">
                <a:solidFill>
                  <a:srgbClr val="2A3990"/>
                </a:solidFill>
                <a:latin typeface="Arial"/>
                <a:cs typeface="Arial"/>
              </a:rPr>
              <a:t>agar  </a:t>
            </a:r>
            <a:r>
              <a:rPr sz="1300" dirty="0">
                <a:solidFill>
                  <a:srgbClr val="2A3990"/>
                </a:solidFill>
                <a:latin typeface="Arial"/>
                <a:cs typeface="Arial"/>
              </a:rPr>
              <a:t>memiliki</a:t>
            </a:r>
            <a:r>
              <a:rPr sz="1300" spc="-10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A3990"/>
                </a:solidFill>
                <a:latin typeface="Arial"/>
                <a:cs typeface="Arial"/>
              </a:rPr>
              <a:t>pengalaman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A3990"/>
                </a:solidFill>
                <a:latin typeface="Arial"/>
                <a:cs typeface="Arial"/>
              </a:rPr>
              <a:t>dan</a:t>
            </a:r>
            <a:r>
              <a:rPr sz="13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kompetensi</a:t>
            </a:r>
            <a:r>
              <a:rPr sz="1300" spc="-8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2A3990"/>
                </a:solidFill>
                <a:latin typeface="Arial"/>
                <a:cs typeface="Arial"/>
              </a:rPr>
              <a:t>di</a:t>
            </a:r>
            <a:r>
              <a:rPr sz="13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A3990"/>
                </a:solidFill>
                <a:latin typeface="Arial"/>
                <a:cs typeface="Arial"/>
              </a:rPr>
              <a:t>dunia</a:t>
            </a:r>
            <a:r>
              <a:rPr sz="13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kerja</a:t>
            </a:r>
            <a:endParaRPr sz="1300">
              <a:latin typeface="Arial"/>
              <a:cs typeface="Arial"/>
            </a:endParaRPr>
          </a:p>
          <a:p>
            <a:pPr marL="192405" indent="-172720">
              <a:lnSpc>
                <a:spcPct val="100000"/>
              </a:lnSpc>
              <a:spcBef>
                <a:spcPts val="1240"/>
              </a:spcBef>
              <a:buFont typeface="Arial"/>
              <a:buChar char="●"/>
              <a:tabLst>
                <a:tab pos="193040" algn="l"/>
              </a:tabLst>
            </a:pPr>
            <a:r>
              <a:rPr sz="1300" b="1" spc="-30" dirty="0">
                <a:solidFill>
                  <a:srgbClr val="2A3990"/>
                </a:solidFill>
                <a:latin typeface="Trebuchet MS"/>
                <a:cs typeface="Trebuchet MS"/>
              </a:rPr>
              <a:t>Ekstrakurikuler</a:t>
            </a:r>
            <a:r>
              <a:rPr sz="1300" spc="-30" dirty="0">
                <a:solidFill>
                  <a:srgbClr val="2A3990"/>
                </a:solidFill>
                <a:latin typeface="Arial"/>
                <a:cs typeface="Arial"/>
              </a:rPr>
              <a:t>. </a:t>
            </a:r>
            <a:r>
              <a:rPr sz="1300" spc="-60" dirty="0">
                <a:solidFill>
                  <a:srgbClr val="2A3990"/>
                </a:solidFill>
                <a:latin typeface="Arial"/>
                <a:cs typeface="Arial"/>
              </a:rPr>
              <a:t>Gambaran </a:t>
            </a:r>
            <a:r>
              <a:rPr sz="1300" spc="-20" dirty="0">
                <a:solidFill>
                  <a:srgbClr val="2A3990"/>
                </a:solidFill>
                <a:latin typeface="Arial"/>
                <a:cs typeface="Arial"/>
              </a:rPr>
              <a:t>ekstrakurikuler </a:t>
            </a:r>
            <a:r>
              <a:rPr sz="1300" spc="-25" dirty="0">
                <a:solidFill>
                  <a:srgbClr val="2A3990"/>
                </a:solidFill>
                <a:latin typeface="Arial"/>
                <a:cs typeface="Arial"/>
              </a:rPr>
              <a:t>dalam </a:t>
            </a:r>
            <a:r>
              <a:rPr sz="1300" spc="-10" dirty="0">
                <a:solidFill>
                  <a:srgbClr val="2A3990"/>
                </a:solidFill>
                <a:latin typeface="Arial"/>
                <a:cs typeface="Arial"/>
              </a:rPr>
              <a:t>bentuk</a:t>
            </a:r>
            <a:r>
              <a:rPr sz="1300" spc="-25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A3990"/>
                </a:solidFill>
                <a:latin typeface="Arial"/>
                <a:cs typeface="Arial"/>
              </a:rPr>
              <a:t>matriks/tabel</a:t>
            </a:r>
            <a:endParaRPr sz="13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89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551" y="966078"/>
            <a:ext cx="1370965" cy="5264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030"/>
              </a:lnSpc>
              <a:spcBef>
                <a:spcPts val="105"/>
              </a:spcBef>
            </a:pPr>
            <a:r>
              <a:rPr sz="1700" spc="-10" dirty="0"/>
              <a:t>Rencana</a:t>
            </a:r>
            <a:endParaRPr sz="1700"/>
          </a:p>
          <a:p>
            <a:pPr marL="12700">
              <a:lnSpc>
                <a:spcPts val="2030"/>
              </a:lnSpc>
            </a:pPr>
            <a:r>
              <a:rPr sz="1700" spc="-40" dirty="0"/>
              <a:t>Pembelajaran</a:t>
            </a:r>
            <a:endParaRPr sz="1700"/>
          </a:p>
        </p:txBody>
      </p:sp>
      <p:sp>
        <p:nvSpPr>
          <p:cNvPr id="3" name="object 3"/>
          <p:cNvSpPr/>
          <p:nvPr/>
        </p:nvSpPr>
        <p:spPr>
          <a:xfrm>
            <a:off x="3176270" y="1613576"/>
            <a:ext cx="3609340" cy="321733"/>
          </a:xfrm>
          <a:custGeom>
            <a:avLst/>
            <a:gdLst/>
            <a:ahLst/>
            <a:cxnLst/>
            <a:rect l="l" t="t" r="r" b="b"/>
            <a:pathLst>
              <a:path w="3609340" h="241300">
                <a:moveTo>
                  <a:pt x="3608832" y="0"/>
                </a:moveTo>
                <a:lnTo>
                  <a:pt x="3573780" y="0"/>
                </a:lnTo>
                <a:lnTo>
                  <a:pt x="2523744" y="0"/>
                </a:lnTo>
                <a:lnTo>
                  <a:pt x="0" y="0"/>
                </a:lnTo>
                <a:lnTo>
                  <a:pt x="0" y="240792"/>
                </a:lnTo>
                <a:lnTo>
                  <a:pt x="2523744" y="240792"/>
                </a:lnTo>
                <a:lnTo>
                  <a:pt x="3573780" y="240792"/>
                </a:lnTo>
                <a:lnTo>
                  <a:pt x="3608832" y="240792"/>
                </a:lnTo>
                <a:lnTo>
                  <a:pt x="3608832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89758" y="725086"/>
            <a:ext cx="5464810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35" dirty="0">
                <a:solidFill>
                  <a:srgbClr val="2A3990"/>
                </a:solidFill>
                <a:latin typeface="Trebuchet MS"/>
                <a:cs typeface="Trebuchet MS"/>
              </a:rPr>
              <a:t>Rencana</a:t>
            </a:r>
            <a:r>
              <a:rPr sz="1500" b="1" spc="-165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500" b="1" spc="-45" dirty="0">
                <a:solidFill>
                  <a:srgbClr val="2A3990"/>
                </a:solidFill>
                <a:latin typeface="Trebuchet MS"/>
                <a:cs typeface="Trebuchet MS"/>
              </a:rPr>
              <a:t>pembelajaran,</a:t>
            </a:r>
            <a:r>
              <a:rPr sz="1500" b="1" spc="-180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500" spc="10" dirty="0">
                <a:solidFill>
                  <a:srgbClr val="2A3990"/>
                </a:solidFill>
                <a:latin typeface="Arial"/>
                <a:cs typeface="Arial"/>
              </a:rPr>
              <a:t>terdiri</a:t>
            </a:r>
            <a:r>
              <a:rPr sz="1500" spc="-7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2A3990"/>
                </a:solidFill>
                <a:latin typeface="Arial"/>
                <a:cs typeface="Arial"/>
              </a:rPr>
              <a:t>dari</a:t>
            </a:r>
            <a:endParaRPr sz="1500">
              <a:latin typeface="Arial"/>
              <a:cs typeface="Arial"/>
            </a:endParaRPr>
          </a:p>
          <a:p>
            <a:pPr marL="198120" indent="-186055">
              <a:lnSpc>
                <a:spcPct val="100000"/>
              </a:lnSpc>
              <a:spcBef>
                <a:spcPts val="1270"/>
              </a:spcBef>
              <a:buFont typeface="Arial"/>
              <a:buChar char="●"/>
              <a:tabLst>
                <a:tab pos="198755" algn="l"/>
              </a:tabLst>
            </a:pPr>
            <a:r>
              <a:rPr sz="1500" b="1" spc="-40" dirty="0">
                <a:solidFill>
                  <a:srgbClr val="2A3990"/>
                </a:solidFill>
                <a:latin typeface="Trebuchet MS"/>
                <a:cs typeface="Trebuchet MS"/>
              </a:rPr>
              <a:t>rencana</a:t>
            </a:r>
            <a:r>
              <a:rPr sz="1500" b="1" spc="-165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500" b="1" spc="-40" dirty="0">
                <a:solidFill>
                  <a:srgbClr val="2A3990"/>
                </a:solidFill>
                <a:latin typeface="Trebuchet MS"/>
                <a:cs typeface="Trebuchet MS"/>
              </a:rPr>
              <a:t>pembelajaran</a:t>
            </a:r>
            <a:r>
              <a:rPr sz="1500" b="1" spc="-180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500" b="1" spc="-25" dirty="0">
                <a:solidFill>
                  <a:srgbClr val="2A3990"/>
                </a:solidFill>
                <a:latin typeface="Trebuchet MS"/>
                <a:cs typeface="Trebuchet MS"/>
              </a:rPr>
              <a:t>untuk</a:t>
            </a:r>
            <a:r>
              <a:rPr sz="1500" b="1" spc="-155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500" b="1" spc="-15" dirty="0">
                <a:solidFill>
                  <a:srgbClr val="2A3990"/>
                </a:solidFill>
                <a:latin typeface="Trebuchet MS"/>
                <a:cs typeface="Trebuchet MS"/>
              </a:rPr>
              <a:t>ruang</a:t>
            </a:r>
            <a:r>
              <a:rPr sz="1500" b="1" spc="-160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2A3990"/>
                </a:solidFill>
                <a:latin typeface="Trebuchet MS"/>
                <a:cs typeface="Trebuchet MS"/>
              </a:rPr>
              <a:t>lingkup</a:t>
            </a:r>
            <a:r>
              <a:rPr sz="1500" b="1" spc="-170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500" b="1" spc="-15" dirty="0">
                <a:solidFill>
                  <a:srgbClr val="2A3990"/>
                </a:solidFill>
                <a:latin typeface="Trebuchet MS"/>
                <a:cs typeface="Trebuchet MS"/>
              </a:rPr>
              <a:t>satuan</a:t>
            </a:r>
            <a:r>
              <a:rPr sz="1500" b="1" spc="-155" dirty="0">
                <a:solidFill>
                  <a:srgbClr val="2A3990"/>
                </a:solidFill>
                <a:latin typeface="Trebuchet MS"/>
                <a:cs typeface="Trebuchet MS"/>
              </a:rPr>
              <a:t> </a:t>
            </a:r>
            <a:r>
              <a:rPr sz="1500" b="1" spc="-25" dirty="0">
                <a:solidFill>
                  <a:srgbClr val="2A3990"/>
                </a:solidFill>
                <a:latin typeface="Trebuchet MS"/>
                <a:cs typeface="Trebuchet MS"/>
              </a:rPr>
              <a:t>pendidikan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2405" marR="5080">
              <a:lnSpc>
                <a:spcPct val="114900"/>
              </a:lnSpc>
              <a:spcBef>
                <a:spcPts val="95"/>
              </a:spcBef>
            </a:pPr>
            <a:r>
              <a:rPr spc="-25" dirty="0"/>
              <a:t>seperti </a:t>
            </a:r>
            <a:r>
              <a:rPr spc="-40" dirty="0"/>
              <a:t>silabus </a:t>
            </a:r>
            <a:r>
              <a:rPr spc="-25" dirty="0"/>
              <a:t>atau </a:t>
            </a:r>
            <a:r>
              <a:rPr spc="-10" dirty="0"/>
              <a:t>alur </a:t>
            </a:r>
            <a:r>
              <a:rPr spc="-15" dirty="0"/>
              <a:t>pembelajaran/</a:t>
            </a:r>
            <a:r>
              <a:rPr i="1" spc="-15" dirty="0">
                <a:latin typeface="Arial"/>
                <a:cs typeface="Arial"/>
              </a:rPr>
              <a:t>unit </a:t>
            </a:r>
            <a:r>
              <a:rPr i="1" spc="-30" dirty="0">
                <a:latin typeface="Arial"/>
                <a:cs typeface="Arial"/>
              </a:rPr>
              <a:t>mapping </a:t>
            </a:r>
            <a:r>
              <a:rPr spc="-35" dirty="0"/>
              <a:t>lengkap </a:t>
            </a:r>
            <a:r>
              <a:rPr spc="-50" dirty="0"/>
              <a:t>dengan  </a:t>
            </a:r>
            <a:r>
              <a:rPr spc="-40" dirty="0"/>
              <a:t>gambaran</a:t>
            </a:r>
            <a:r>
              <a:rPr spc="-145" dirty="0"/>
              <a:t> </a:t>
            </a:r>
            <a:r>
              <a:rPr spc="-60" dirty="0"/>
              <a:t>besar</a:t>
            </a:r>
            <a:r>
              <a:rPr spc="-105" dirty="0"/>
              <a:t> </a:t>
            </a:r>
            <a:r>
              <a:rPr spc="-80" dirty="0"/>
              <a:t>asesmen</a:t>
            </a:r>
            <a:r>
              <a:rPr spc="-105" dirty="0"/>
              <a:t> </a:t>
            </a:r>
            <a:r>
              <a:rPr spc="-35" dirty="0"/>
              <a:t>dan</a:t>
            </a:r>
            <a:r>
              <a:rPr spc="-105" dirty="0"/>
              <a:t> </a:t>
            </a:r>
            <a:r>
              <a:rPr spc="-40" dirty="0"/>
              <a:t>sumber</a:t>
            </a:r>
            <a:r>
              <a:rPr spc="-130" dirty="0"/>
              <a:t> </a:t>
            </a:r>
            <a:r>
              <a:rPr spc="-25" dirty="0"/>
              <a:t>belajar</a:t>
            </a:r>
            <a:r>
              <a:rPr spc="-100" dirty="0"/>
              <a:t> </a:t>
            </a:r>
            <a:r>
              <a:rPr spc="-60" dirty="0"/>
              <a:t>yang</a:t>
            </a:r>
            <a:r>
              <a:rPr spc="-110" dirty="0"/>
              <a:t> </a:t>
            </a:r>
            <a:r>
              <a:rPr spc="-40" dirty="0"/>
              <a:t>mencakup</a:t>
            </a:r>
            <a:r>
              <a:rPr spc="-114" dirty="0"/>
              <a:t> </a:t>
            </a:r>
            <a:r>
              <a:rPr spc="-30" dirty="0"/>
              <a:t>kegiatan  </a:t>
            </a:r>
            <a:r>
              <a:rPr dirty="0"/>
              <a:t>intrakurikuler </a:t>
            </a:r>
            <a:r>
              <a:rPr spc="-35" dirty="0"/>
              <a:t>dan </a:t>
            </a:r>
            <a:r>
              <a:rPr spc="-15" dirty="0"/>
              <a:t>projek </a:t>
            </a:r>
            <a:r>
              <a:rPr spc="-35" dirty="0"/>
              <a:t>penguatan </a:t>
            </a:r>
            <a:r>
              <a:rPr spc="15" dirty="0"/>
              <a:t>profil </a:t>
            </a:r>
            <a:r>
              <a:rPr spc="-25" dirty="0"/>
              <a:t>pelajar </a:t>
            </a:r>
            <a:r>
              <a:rPr spc="-60" dirty="0"/>
              <a:t>Pancasila, </a:t>
            </a:r>
            <a:r>
              <a:rPr spc="-40" dirty="0"/>
              <a:t>serta  </a:t>
            </a:r>
            <a:r>
              <a:rPr spc="-25" dirty="0"/>
              <a:t>program </a:t>
            </a:r>
            <a:r>
              <a:rPr spc="-5" dirty="0"/>
              <a:t>prioritas </a:t>
            </a:r>
            <a:r>
              <a:rPr spc="-40" dirty="0"/>
              <a:t>satuan</a:t>
            </a:r>
            <a:r>
              <a:rPr spc="-320" dirty="0"/>
              <a:t> </a:t>
            </a:r>
            <a:r>
              <a:rPr spc="-20" dirty="0"/>
              <a:t>pendidikan</a:t>
            </a:r>
          </a:p>
          <a:p>
            <a:pPr marL="198120" indent="-186055">
              <a:lnSpc>
                <a:spcPct val="100000"/>
              </a:lnSpc>
              <a:spcBef>
                <a:spcPts val="1275"/>
              </a:spcBef>
              <a:buFont typeface="Arial"/>
              <a:buChar char="●"/>
              <a:tabLst>
                <a:tab pos="198755" algn="l"/>
              </a:tabLst>
            </a:pPr>
            <a:r>
              <a:rPr b="1" spc="-40" dirty="0">
                <a:latin typeface="Trebuchet MS"/>
                <a:cs typeface="Trebuchet MS"/>
              </a:rPr>
              <a:t>rencana</a:t>
            </a:r>
            <a:r>
              <a:rPr b="1" spc="-165" dirty="0">
                <a:latin typeface="Trebuchet MS"/>
                <a:cs typeface="Trebuchet MS"/>
              </a:rPr>
              <a:t> </a:t>
            </a:r>
            <a:r>
              <a:rPr b="1" spc="-40" dirty="0">
                <a:latin typeface="Trebuchet MS"/>
                <a:cs typeface="Trebuchet MS"/>
              </a:rPr>
              <a:t>pembelajaran</a:t>
            </a:r>
            <a:r>
              <a:rPr b="1" spc="-185" dirty="0">
                <a:latin typeface="Trebuchet MS"/>
                <a:cs typeface="Trebuchet MS"/>
              </a:rPr>
              <a:t> </a:t>
            </a:r>
            <a:r>
              <a:rPr b="1" spc="-25" dirty="0">
                <a:latin typeface="Trebuchet MS"/>
                <a:cs typeface="Trebuchet MS"/>
              </a:rPr>
              <a:t>untuk</a:t>
            </a:r>
            <a:r>
              <a:rPr b="1" spc="-160" dirty="0">
                <a:latin typeface="Trebuchet MS"/>
                <a:cs typeface="Trebuchet MS"/>
              </a:rPr>
              <a:t> </a:t>
            </a:r>
            <a:r>
              <a:rPr b="1" spc="-15" dirty="0">
                <a:latin typeface="Trebuchet MS"/>
                <a:cs typeface="Trebuchet MS"/>
              </a:rPr>
              <a:t>ruang</a:t>
            </a:r>
            <a:r>
              <a:rPr b="1" spc="-165" dirty="0">
                <a:latin typeface="Trebuchet MS"/>
                <a:cs typeface="Trebuchet MS"/>
              </a:rPr>
              <a:t> </a:t>
            </a:r>
            <a:r>
              <a:rPr b="1" spc="-10" dirty="0">
                <a:latin typeface="Trebuchet MS"/>
                <a:cs typeface="Trebuchet MS"/>
              </a:rPr>
              <a:t>lingkup</a:t>
            </a:r>
            <a:r>
              <a:rPr b="1" spc="-170" dirty="0">
                <a:latin typeface="Trebuchet MS"/>
                <a:cs typeface="Trebuchet MS"/>
              </a:rPr>
              <a:t> </a:t>
            </a:r>
            <a:r>
              <a:rPr b="1" spc="-20" dirty="0">
                <a:latin typeface="Trebuchet MS"/>
                <a:cs typeface="Trebuchet MS"/>
              </a:rPr>
              <a:t>kelas</a:t>
            </a:r>
            <a:r>
              <a:rPr b="1" spc="-150" dirty="0">
                <a:latin typeface="Trebuchet MS"/>
                <a:cs typeface="Trebuchet MS"/>
              </a:rPr>
              <a:t> </a:t>
            </a:r>
            <a:r>
              <a:rPr spc="-25" dirty="0"/>
              <a:t>seperti</a:t>
            </a:r>
            <a:r>
              <a:rPr spc="-70" dirty="0"/>
              <a:t> </a:t>
            </a:r>
            <a:r>
              <a:rPr spc="-50" dirty="0"/>
              <a:t>rencana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581910" y="3535848"/>
            <a:ext cx="5087620" cy="231474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500" spc="-50" dirty="0">
                <a:solidFill>
                  <a:srgbClr val="2A3990"/>
                </a:solidFill>
                <a:latin typeface="Arial"/>
                <a:cs typeface="Arial"/>
              </a:rPr>
              <a:t>pelaksanaan</a:t>
            </a:r>
            <a:r>
              <a:rPr sz="1500" spc="-114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2A3990"/>
                </a:solidFill>
                <a:latin typeface="Arial"/>
                <a:cs typeface="Arial"/>
              </a:rPr>
              <a:t>pembelajaran</a:t>
            </a:r>
            <a:r>
              <a:rPr sz="1500" spc="-11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50" dirty="0">
                <a:solidFill>
                  <a:srgbClr val="2A3990"/>
                </a:solidFill>
                <a:latin typeface="Arial"/>
                <a:cs typeface="Arial"/>
              </a:rPr>
              <a:t>(RPP)/modul</a:t>
            </a:r>
            <a:r>
              <a:rPr sz="1500" spc="-14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2A3990"/>
                </a:solidFill>
                <a:latin typeface="Arial"/>
                <a:cs typeface="Arial"/>
              </a:rPr>
              <a:t>ajar</a:t>
            </a:r>
            <a:r>
              <a:rPr sz="1500" spc="-114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110" dirty="0">
                <a:solidFill>
                  <a:srgbClr val="2A3990"/>
                </a:solidFill>
                <a:latin typeface="Arial"/>
                <a:cs typeface="Arial"/>
              </a:rPr>
              <a:t>(MA)</a:t>
            </a:r>
            <a:r>
              <a:rPr sz="1500" spc="-14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2A3990"/>
                </a:solidFill>
                <a:latin typeface="Arial"/>
                <a:cs typeface="Arial"/>
              </a:rPr>
              <a:t>atau</a:t>
            </a:r>
            <a:r>
              <a:rPr sz="1500" spc="-13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50" dirty="0">
                <a:solidFill>
                  <a:srgbClr val="2A3990"/>
                </a:solidFill>
                <a:latin typeface="Arial"/>
                <a:cs typeface="Arial"/>
              </a:rPr>
              <a:t>rencana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69591" y="3869435"/>
            <a:ext cx="5709920" cy="1040028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500" spc="-30" dirty="0">
                <a:solidFill>
                  <a:srgbClr val="2A3990"/>
                </a:solidFill>
                <a:latin typeface="Arial"/>
                <a:cs typeface="Arial"/>
              </a:rPr>
              <a:t>kegiatan</a:t>
            </a:r>
            <a:r>
              <a:rPr sz="1500" spc="-12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2A3990"/>
                </a:solidFill>
                <a:latin typeface="Arial"/>
                <a:cs typeface="Arial"/>
              </a:rPr>
              <a:t>lainnya.</a:t>
            </a:r>
            <a:r>
              <a:rPr sz="15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15" dirty="0">
                <a:solidFill>
                  <a:srgbClr val="2A3990"/>
                </a:solidFill>
                <a:latin typeface="Arial"/>
                <a:cs typeface="Arial"/>
              </a:rPr>
              <a:t>Untuk</a:t>
            </a:r>
            <a:r>
              <a:rPr sz="1500" spc="-114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2A3990"/>
                </a:solidFill>
                <a:latin typeface="Arial"/>
                <a:cs typeface="Arial"/>
              </a:rPr>
              <a:t>dokumentasi</a:t>
            </a:r>
            <a:r>
              <a:rPr sz="1500" spc="-114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50" dirty="0">
                <a:solidFill>
                  <a:srgbClr val="2A3990"/>
                </a:solidFill>
                <a:latin typeface="Arial"/>
                <a:cs typeface="Arial"/>
              </a:rPr>
              <a:t>rencana</a:t>
            </a:r>
            <a:r>
              <a:rPr sz="15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2A3990"/>
                </a:solidFill>
                <a:latin typeface="Arial"/>
                <a:cs typeface="Arial"/>
              </a:rPr>
              <a:t>pembelajaran</a:t>
            </a:r>
            <a:r>
              <a:rPr sz="1500" spc="-11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2A3990"/>
                </a:solidFill>
                <a:latin typeface="Arial"/>
                <a:cs typeface="Arial"/>
              </a:rPr>
              <a:t>ini,</a:t>
            </a:r>
            <a:r>
              <a:rPr sz="15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40" dirty="0">
                <a:solidFill>
                  <a:srgbClr val="2A3990"/>
                </a:solidFill>
                <a:latin typeface="Arial"/>
                <a:cs typeface="Arial"/>
              </a:rPr>
              <a:t>satuan</a:t>
            </a:r>
            <a:endParaRPr sz="1500">
              <a:latin typeface="Arial"/>
              <a:cs typeface="Arial"/>
            </a:endParaRPr>
          </a:p>
          <a:p>
            <a:pPr marL="12700" marR="27940" algn="just">
              <a:lnSpc>
                <a:spcPct val="115100"/>
              </a:lnSpc>
              <a:spcBef>
                <a:spcPts val="5"/>
              </a:spcBef>
            </a:pPr>
            <a:r>
              <a:rPr sz="1500" spc="-20" dirty="0">
                <a:solidFill>
                  <a:srgbClr val="2A3990"/>
                </a:solidFill>
                <a:latin typeface="Arial"/>
                <a:cs typeface="Arial"/>
              </a:rPr>
              <a:t>pendidikan</a:t>
            </a:r>
            <a:r>
              <a:rPr sz="1500" spc="-7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2A3990"/>
                </a:solidFill>
                <a:latin typeface="Arial"/>
                <a:cs typeface="Arial"/>
              </a:rPr>
              <a:t>cukup</a:t>
            </a:r>
            <a:r>
              <a:rPr sz="1500" spc="-12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2A3990"/>
                </a:solidFill>
                <a:latin typeface="Arial"/>
                <a:cs typeface="Arial"/>
              </a:rPr>
              <a:t>melampirkan</a:t>
            </a:r>
            <a:r>
              <a:rPr sz="1500" spc="-114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2A3990"/>
                </a:solidFill>
                <a:latin typeface="Arial"/>
                <a:cs typeface="Arial"/>
              </a:rPr>
              <a:t>beberapa</a:t>
            </a:r>
            <a:r>
              <a:rPr sz="15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2A3990"/>
                </a:solidFill>
                <a:latin typeface="Arial"/>
                <a:cs typeface="Arial"/>
              </a:rPr>
              <a:t>contoh</a:t>
            </a:r>
            <a:r>
              <a:rPr sz="1500" spc="-10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130" dirty="0">
                <a:solidFill>
                  <a:srgbClr val="2A3990"/>
                </a:solidFill>
                <a:latin typeface="Arial"/>
                <a:cs typeface="Arial"/>
              </a:rPr>
              <a:t>RPP/MA</a:t>
            </a:r>
            <a:r>
              <a:rPr sz="1500" spc="-10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2A3990"/>
                </a:solidFill>
                <a:latin typeface="Arial"/>
                <a:cs typeface="Arial"/>
              </a:rPr>
              <a:t>atau</a:t>
            </a:r>
            <a:r>
              <a:rPr sz="1500" spc="-11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15" dirty="0">
                <a:solidFill>
                  <a:srgbClr val="2A3990"/>
                </a:solidFill>
                <a:latin typeface="Arial"/>
                <a:cs typeface="Arial"/>
              </a:rPr>
              <a:t>bentuk  </a:t>
            </a:r>
            <a:r>
              <a:rPr sz="1500" spc="-50" dirty="0">
                <a:solidFill>
                  <a:srgbClr val="2A3990"/>
                </a:solidFill>
                <a:latin typeface="Arial"/>
                <a:cs typeface="Arial"/>
              </a:rPr>
              <a:t>rencana</a:t>
            </a:r>
            <a:r>
              <a:rPr sz="15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2A3990"/>
                </a:solidFill>
                <a:latin typeface="Arial"/>
                <a:cs typeface="Arial"/>
              </a:rPr>
              <a:t>kegiatan</a:t>
            </a:r>
            <a:r>
              <a:rPr sz="1500" spc="-12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60" dirty="0">
                <a:solidFill>
                  <a:srgbClr val="2A3990"/>
                </a:solidFill>
                <a:latin typeface="Arial"/>
                <a:cs typeface="Arial"/>
              </a:rPr>
              <a:t>yang</a:t>
            </a:r>
            <a:r>
              <a:rPr sz="1500" spc="-12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2A3990"/>
                </a:solidFill>
                <a:latin typeface="Arial"/>
                <a:cs typeface="Arial"/>
              </a:rPr>
              <a:t>mewakili</a:t>
            </a:r>
            <a:r>
              <a:rPr sz="1500" spc="-13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35" dirty="0">
                <a:solidFill>
                  <a:srgbClr val="2A3990"/>
                </a:solidFill>
                <a:latin typeface="Arial"/>
                <a:cs typeface="Arial"/>
              </a:rPr>
              <a:t>inti</a:t>
            </a:r>
            <a:r>
              <a:rPr sz="1500" spc="-9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2A3990"/>
                </a:solidFill>
                <a:latin typeface="Arial"/>
                <a:cs typeface="Arial"/>
              </a:rPr>
              <a:t>dari</a:t>
            </a:r>
            <a:r>
              <a:rPr sz="1500" spc="-9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2A3990"/>
                </a:solidFill>
                <a:latin typeface="Arial"/>
                <a:cs typeface="Arial"/>
              </a:rPr>
              <a:t>rangkaian</a:t>
            </a:r>
            <a:r>
              <a:rPr sz="1500" spc="-135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2A3990"/>
                </a:solidFill>
                <a:latin typeface="Arial"/>
                <a:cs typeface="Arial"/>
              </a:rPr>
              <a:t>pembelajaran</a:t>
            </a:r>
            <a:r>
              <a:rPr sz="1500" spc="-10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2A3990"/>
                </a:solidFill>
                <a:latin typeface="Arial"/>
                <a:cs typeface="Arial"/>
              </a:rPr>
              <a:t>pada  </a:t>
            </a:r>
            <a:r>
              <a:rPr sz="1500" spc="-40" dirty="0">
                <a:solidFill>
                  <a:srgbClr val="2A3990"/>
                </a:solidFill>
                <a:latin typeface="Arial"/>
                <a:cs typeface="Arial"/>
              </a:rPr>
              <a:t>bagian</a:t>
            </a:r>
            <a:r>
              <a:rPr sz="1500" spc="-140" dirty="0">
                <a:solidFill>
                  <a:srgbClr val="2A3990"/>
                </a:solidFill>
                <a:latin typeface="Arial"/>
                <a:cs typeface="Arial"/>
              </a:rPr>
              <a:t> </a:t>
            </a:r>
            <a:r>
              <a:rPr sz="1500" spc="-35" dirty="0">
                <a:solidFill>
                  <a:srgbClr val="2A3990"/>
                </a:solidFill>
                <a:latin typeface="Arial"/>
                <a:cs typeface="Arial"/>
              </a:rPr>
              <a:t>Lampiran.</a:t>
            </a:r>
            <a:endParaRPr sz="15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928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8F6BEA4-84E3-4E41-865F-AC55365CB15F}"/>
              </a:ext>
            </a:extLst>
          </p:cNvPr>
          <p:cNvSpPr txBox="1"/>
          <p:nvPr/>
        </p:nvSpPr>
        <p:spPr>
          <a:xfrm>
            <a:off x="5508105" y="2492896"/>
            <a:ext cx="309102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altLang="ko-KR" sz="3200" dirty="0" smtClean="0">
                <a:solidFill>
                  <a:schemeClr val="bg1"/>
                </a:solidFill>
                <a:cs typeface="Arial" pitchFamily="34" charset="0"/>
              </a:rPr>
              <a:t>TERIMA KASIH</a:t>
            </a:r>
            <a:endParaRPr lang="ko-KR" altLang="en-US" sz="32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19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48" y="1600200"/>
            <a:ext cx="765850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89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0569"/>
            <a:ext cx="8229600" cy="422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1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5A4BDA0-C270-4764-9C18-A593BCE2C965}"/>
              </a:ext>
            </a:extLst>
          </p:cNvPr>
          <p:cNvSpPr txBox="1"/>
          <p:nvPr/>
        </p:nvSpPr>
        <p:spPr>
          <a:xfrm>
            <a:off x="991697" y="1700808"/>
            <a:ext cx="239126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5400" dirty="0" smtClean="0">
                <a:solidFill>
                  <a:schemeClr val="bg1"/>
                </a:solidFill>
                <a:cs typeface="Arial" pitchFamily="34" charset="0"/>
              </a:rPr>
              <a:t>MENU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237ACADF-5154-4BEF-8C00-9FE7AE2F4F12}"/>
              </a:ext>
            </a:extLst>
          </p:cNvPr>
          <p:cNvGrpSpPr/>
          <p:nvPr/>
        </p:nvGrpSpPr>
        <p:grpSpPr>
          <a:xfrm>
            <a:off x="4644008" y="2780928"/>
            <a:ext cx="3792445" cy="940196"/>
            <a:chOff x="5839777" y="988351"/>
            <a:chExt cx="5056593" cy="940196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0860C982-EE70-46A1-BD27-A68F19A5E3E1}"/>
                </a:ext>
              </a:extLst>
            </p:cNvPr>
            <p:cNvSpPr txBox="1"/>
            <p:nvPr/>
          </p:nvSpPr>
          <p:spPr>
            <a:xfrm>
              <a:off x="6923530" y="1080683"/>
              <a:ext cx="3624226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altLang="ko-KR" sz="3200" b="1" dirty="0" err="1" smtClean="0">
                  <a:solidFill>
                    <a:schemeClr val="bg1"/>
                  </a:solidFill>
                  <a:cs typeface="Arial" pitchFamily="34" charset="0"/>
                </a:rPr>
                <a:t>Latar</a:t>
              </a:r>
              <a:r>
                <a:rPr lang="en-ID" altLang="ko-KR" sz="32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ID" altLang="ko-KR" sz="3200" b="1" dirty="0" err="1" smtClean="0">
                  <a:solidFill>
                    <a:schemeClr val="bg1"/>
                  </a:solidFill>
                  <a:cs typeface="Arial" pitchFamily="34" charset="0"/>
                </a:rPr>
                <a:t>Belakang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7D77D47-01D8-4173-8C62-DE0B2E4555C1}"/>
                </a:ext>
              </a:extLst>
            </p:cNvPr>
            <p:cNvSpPr txBox="1"/>
            <p:nvPr/>
          </p:nvSpPr>
          <p:spPr>
            <a:xfrm>
              <a:off x="5839777" y="988351"/>
              <a:ext cx="1083753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4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5C14A20-9725-4BE3-8EBE-377232491E5C}"/>
                </a:ext>
              </a:extLst>
            </p:cNvPr>
            <p:cNvSpPr txBox="1"/>
            <p:nvPr/>
          </p:nvSpPr>
          <p:spPr>
            <a:xfrm>
              <a:off x="7568270" y="1620770"/>
              <a:ext cx="3328100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0648"/>
            <a:ext cx="9273252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0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1261</TotalTime>
  <Words>3546</Words>
  <Application>Microsoft Office PowerPoint</Application>
  <PresentationFormat>On-screen Show (4:3)</PresentationFormat>
  <Paragraphs>406</Paragraphs>
  <Slides>74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REGULASI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Prinsip Perancangan Kurikulum</vt:lpstr>
      <vt:lpstr>Kurikulum yang disederhanakan dan lebih fleksibel  sehingga selaras dengan semangat merdeka belajar</vt:lpstr>
      <vt:lpstr>Kurikulum ini meneruskan proses peningkatan kualitas  pembelajaran yang telah diinisiasi kurikulum-kurikulum  sebelumnya</vt:lpstr>
      <vt:lpstr>Struktur Kurikulum</vt:lpstr>
      <vt:lpstr>Penentuan pendekatan  untuk pengorganisasian  pembelajaran merupakan  wewenang satuan  pendidikan</vt:lpstr>
      <vt:lpstr>Jam pelajaran (JP) diatur  oleh pusat per tahun,  bukan per minggu</vt:lpstr>
      <vt:lpstr>Jumlah jp tidak berubah dari Kurikulum 2013, namun sekitar 20-  30% dari jp/tahun dialokasikan untuk pembelajaran melalui projek  yang ditujukan untuk mencapai profil Pelajar Pancasila</vt:lpstr>
      <vt:lpstr>PowerPoint Presentation</vt:lpstr>
      <vt:lpstr>Tujuan besar pembelajaran di SD adalah penguatan fondasi karakter dan kompetensi literasi</vt:lpstr>
      <vt:lpstr>Penguatan wawasan literasi di SMP</vt:lpstr>
      <vt:lpstr>Beberapa perubahan terkait struktur mata pelajaran SMA Kelas 10</vt:lpstr>
      <vt:lpstr>IPA dan IPS menjadi dua mata pelajaran yang memadukan mata pelajaran “cabang” masing-masing</vt:lpstr>
      <vt:lpstr>Perubahan di kelas 11 dan 12: paduan antara peminatan dan  perkembangan holistik</vt:lpstr>
      <vt:lpstr>PowerPoint Presentation</vt:lpstr>
      <vt:lpstr>Capaian Pembelajaran</vt:lpstr>
      <vt:lpstr>Apa Kegunaan Capaian Pembelajaran?</vt:lpstr>
      <vt:lpstr>Capaian Pembelajaran dibuat dalam paragraf d an dalam fase, bukan tahun</vt:lpstr>
      <vt:lpstr>Fase Capaian Pembelajaran</vt:lpstr>
      <vt:lpstr>Sistematika Dokumen Capaian Pembelajaran</vt:lpstr>
      <vt:lpstr>Rasional Mata Pelajaran</vt:lpstr>
      <vt:lpstr>PowerPoint Presentation</vt:lpstr>
      <vt:lpstr>Tujuan Mata Pelajaran</vt:lpstr>
      <vt:lpstr>PowerPoint Presentation</vt:lpstr>
      <vt:lpstr>Karakteristik Mata Pelajaran</vt:lpstr>
      <vt:lpstr>PowerPoint Presentation</vt:lpstr>
      <vt:lpstr>Capaian Pembelajaran tiap Fase</vt:lpstr>
      <vt:lpstr>Capaian Pembelajaran berdasarkan Elemen</vt:lpstr>
      <vt:lpstr>PowerPoint Presentation</vt:lpstr>
      <vt:lpstr>PowerPoint Presentation</vt:lpstr>
      <vt:lpstr>Apakah kurikulum operasional itu?</vt:lpstr>
      <vt:lpstr>Prinsip pengembangan</vt:lpstr>
      <vt:lpstr>Dasar-dasar penyusunan  panduan pengembangan  kurikulum operasional sekolah*</vt:lpstr>
      <vt:lpstr>Bagaimana  menggunakan dokumen  panduan pengembangan  kurikulum operasional  satuan pendidikan?</vt:lpstr>
      <vt:lpstr>PowerPoint Presentation</vt:lpstr>
      <vt:lpstr>Detail perubahan dalam prinsip pengembangan kurikulum operasional sekolah</vt:lpstr>
      <vt:lpstr>Detail perubahan dalam prinsip pengembangan kurikulum operasional sekolah</vt:lpstr>
      <vt:lpstr>PowerPoint Presentation</vt:lpstr>
      <vt:lpstr>Detail perubahan dalam prinsip pengembangan kurikulum operasional sekolah</vt:lpstr>
      <vt:lpstr>Detail perubahan dalam prinsip pengembangan kurikulum operasional sekolah</vt:lpstr>
      <vt:lpstr>Pengorganisasian pembelajaran</vt:lpstr>
      <vt:lpstr>Rencana Pembelajaran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55</cp:revision>
  <dcterms:created xsi:type="dcterms:W3CDTF">2022-02-18T11:47:14Z</dcterms:created>
  <dcterms:modified xsi:type="dcterms:W3CDTF">2022-02-24T00:34:55Z</dcterms:modified>
</cp:coreProperties>
</file>